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0" r:id="rId1"/>
  </p:sldMasterIdLst>
  <p:sldIdLst>
    <p:sldId id="256" r:id="rId2"/>
    <p:sldId id="257" r:id="rId3"/>
    <p:sldId id="258" r:id="rId4"/>
    <p:sldId id="260" r:id="rId5"/>
    <p:sldId id="261" r:id="rId6"/>
    <p:sldId id="269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C3F0CBB-58F8-486B-915D-77A51778F347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4B67B21-7D45-40A6-8C3A-408D731A87F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6935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F0CBB-58F8-486B-915D-77A51778F347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67B21-7D45-40A6-8C3A-408D731A8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44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F0CBB-58F8-486B-915D-77A51778F347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67B21-7D45-40A6-8C3A-408D731A87F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4014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F0CBB-58F8-486B-915D-77A51778F347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67B21-7D45-40A6-8C3A-408D731A87F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4207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F0CBB-58F8-486B-915D-77A51778F347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67B21-7D45-40A6-8C3A-408D731A8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554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F0CBB-58F8-486B-915D-77A51778F347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67B21-7D45-40A6-8C3A-408D731A87F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114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F0CBB-58F8-486B-915D-77A51778F347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67B21-7D45-40A6-8C3A-408D731A87F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0766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F0CBB-58F8-486B-915D-77A51778F347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67B21-7D45-40A6-8C3A-408D731A87F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9970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F0CBB-58F8-486B-915D-77A51778F347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67B21-7D45-40A6-8C3A-408D731A87F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2853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F0CBB-58F8-486B-915D-77A51778F347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67B21-7D45-40A6-8C3A-408D731A8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478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F0CBB-58F8-486B-915D-77A51778F347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67B21-7D45-40A6-8C3A-408D731A87F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067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F0CBB-58F8-486B-915D-77A51778F347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67B21-7D45-40A6-8C3A-408D731A8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9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F0CBB-58F8-486B-915D-77A51778F347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67B21-7D45-40A6-8C3A-408D731A87F9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0388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F0CBB-58F8-486B-915D-77A51778F347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67B21-7D45-40A6-8C3A-408D731A87F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3838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F0CBB-58F8-486B-915D-77A51778F347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67B21-7D45-40A6-8C3A-408D731A8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815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F0CBB-58F8-486B-915D-77A51778F347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67B21-7D45-40A6-8C3A-408D731A87F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2729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F0CBB-58F8-486B-915D-77A51778F347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67B21-7D45-40A6-8C3A-408D731A8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83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C3F0CBB-58F8-486B-915D-77A51778F347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4B67B21-7D45-40A6-8C3A-408D731A8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40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  <p:sldLayoutId id="2147483816" r:id="rId16"/>
    <p:sldLayoutId id="214748381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 smtClean="0">
                <a:latin typeface="AR BLANCA" panose="02000000000000000000" pitchFamily="2" charset="0"/>
              </a:rPr>
              <a:t>Tenses Revision</a:t>
            </a:r>
            <a:endParaRPr lang="en-US" sz="6600" dirty="0">
              <a:latin typeface="AR BLANCA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Let’s go!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470836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95889" y="1463040"/>
            <a:ext cx="5176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00B050"/>
                </a:solidFill>
              </a:rPr>
              <a:t>TIME EXPRESSIONS</a:t>
            </a:r>
            <a:endParaRPr lang="en-US" sz="2800" b="1" u="sng" dirty="0">
              <a:solidFill>
                <a:srgbClr val="00B05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263705" y="1986260"/>
            <a:ext cx="2250830" cy="63872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06770" y="2624982"/>
            <a:ext cx="1589648" cy="523220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yesterday</a:t>
            </a:r>
            <a:endParaRPr lang="en-US" sz="28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953022" y="2190119"/>
            <a:ext cx="2754923" cy="236781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067951" y="4403188"/>
            <a:ext cx="1603717" cy="138499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last week</a:t>
            </a:r>
          </a:p>
          <a:p>
            <a:r>
              <a:rPr lang="en-US" sz="2800" dirty="0" smtClean="0"/>
              <a:t>last night</a:t>
            </a:r>
          </a:p>
          <a:p>
            <a:r>
              <a:rPr lang="en-US" sz="2800" dirty="0" smtClean="0"/>
              <a:t>last year</a:t>
            </a:r>
            <a:endParaRPr lang="en-US" sz="2800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7587761" y="2190119"/>
            <a:ext cx="1758" cy="200921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485206" y="4403188"/>
            <a:ext cx="2039816" cy="1200329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 days ago</a:t>
            </a:r>
          </a:p>
          <a:p>
            <a:r>
              <a:rPr lang="en-US" sz="2400" dirty="0" smtClean="0"/>
              <a:t>20 minutes ago</a:t>
            </a:r>
          </a:p>
          <a:p>
            <a:r>
              <a:rPr lang="en-US" sz="2400" dirty="0" smtClean="0"/>
              <a:t>10 years ago</a:t>
            </a:r>
            <a:endParaRPr lang="en-US" sz="2400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8958777" y="2158404"/>
            <a:ext cx="691660" cy="142885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509760" y="3910818"/>
            <a:ext cx="1223889" cy="83099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2019</a:t>
            </a:r>
          </a:p>
          <a:p>
            <a:r>
              <a:rPr lang="en-US" sz="2400" dirty="0" smtClean="0"/>
              <a:t>in 1987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68227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8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98610" y="914400"/>
            <a:ext cx="3193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chemeClr val="accent2">
                    <a:lumMod val="50000"/>
                  </a:schemeClr>
                </a:solidFill>
              </a:rPr>
              <a:t>PAST PROGRESSIVE</a:t>
            </a:r>
            <a:endParaRPr lang="en-US" sz="2400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973536" y="2112797"/>
            <a:ext cx="5458261" cy="42203"/>
          </a:xfrm>
          <a:prstGeom prst="straightConnector1">
            <a:avLst/>
          </a:prstGeom>
          <a:ln w="381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rc 5"/>
          <p:cNvSpPr/>
          <p:nvPr/>
        </p:nvSpPr>
        <p:spPr>
          <a:xfrm rot="8932044">
            <a:off x="2671011" y="-126411"/>
            <a:ext cx="4523489" cy="2543286"/>
          </a:xfrm>
          <a:prstGeom prst="arc">
            <a:avLst>
              <a:gd name="adj1" fmla="val 16200000"/>
              <a:gd name="adj2" fmla="val 210411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39298" y="1754890"/>
            <a:ext cx="11354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5 o’clock 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106572" y="1754890"/>
            <a:ext cx="1181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r>
              <a:rPr lang="en-US" sz="2000" dirty="0" smtClean="0"/>
              <a:t> o’clock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7797558" y="1575582"/>
            <a:ext cx="3414393" cy="120032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I was watching my </a:t>
            </a:r>
            <a:r>
              <a:rPr lang="en-US" sz="2400" dirty="0" err="1" smtClean="0"/>
              <a:t>favourite</a:t>
            </a:r>
            <a:r>
              <a:rPr lang="en-US" sz="2400" dirty="0" smtClean="0"/>
              <a:t> TV series at 5 o’clock yesterday.</a:t>
            </a:r>
            <a:endParaRPr lang="en-US" sz="2400" dirty="0"/>
          </a:p>
        </p:txBody>
      </p:sp>
      <p:sp>
        <p:nvSpPr>
          <p:cNvPr id="12" name="Cloud 11"/>
          <p:cNvSpPr/>
          <p:nvPr/>
        </p:nvSpPr>
        <p:spPr>
          <a:xfrm>
            <a:off x="3474720" y="3761000"/>
            <a:ext cx="5233181" cy="1956698"/>
          </a:xfrm>
          <a:prstGeom prst="cloud">
            <a:avLst/>
          </a:prstGeom>
          <a:solidFill>
            <a:srgbClr val="CCFFFF"/>
          </a:solidFill>
          <a:ln w="190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was/were + -</a:t>
            </a:r>
            <a:r>
              <a:rPr lang="en-US" sz="3200" b="1" dirty="0" err="1" smtClean="0"/>
              <a:t>ing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277622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065" y="648286"/>
            <a:ext cx="6096000" cy="609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94228" y="1702191"/>
            <a:ext cx="43187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Okay, it’s your turn now!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23116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344" y="0"/>
            <a:ext cx="3002656" cy="25462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5077" y="759655"/>
            <a:ext cx="8004517" cy="717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25328" y="618978"/>
            <a:ext cx="77966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1. Lucy ……………………………… (not watch) TV </a:t>
            </a:r>
            <a:r>
              <a:rPr lang="en-US" sz="2800" u="sng" dirty="0" smtClean="0"/>
              <a:t>in the afternoon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896376" y="528822"/>
            <a:ext cx="1927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doesn’t watch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1140" y="1853646"/>
            <a:ext cx="80045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2. </a:t>
            </a:r>
            <a:r>
              <a:rPr lang="en-US" sz="2800" u="sng" dirty="0" smtClean="0"/>
              <a:t>At the moment</a:t>
            </a:r>
            <a:r>
              <a:rPr lang="en-US" sz="2800" dirty="0" smtClean="0"/>
              <a:t>, Susan ……………………………… </a:t>
            </a:r>
            <a:r>
              <a:rPr lang="en-US" sz="2800" dirty="0"/>
              <a:t>(draw) </a:t>
            </a:r>
            <a:r>
              <a:rPr lang="en-US" sz="2800" dirty="0" smtClean="0"/>
              <a:t>flowers.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732584" y="1760958"/>
            <a:ext cx="1498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is drawing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1140" y="3184291"/>
            <a:ext cx="81342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3. My mother …………………………… (eat) </a:t>
            </a:r>
            <a:r>
              <a:rPr lang="en-US" sz="2800" u="sng" dirty="0" smtClean="0"/>
              <a:t>when</a:t>
            </a:r>
            <a:r>
              <a:rPr lang="en-US" sz="2800" dirty="0" smtClean="0"/>
              <a:t> my dad ………………………….. (come) home.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907301" y="3118800"/>
            <a:ext cx="1550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was eating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77307" y="3582889"/>
            <a:ext cx="829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came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5328" y="4514936"/>
            <a:ext cx="6699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4. …………… they travel to Paris </a:t>
            </a:r>
            <a:r>
              <a:rPr lang="en-US" sz="2800" u="sng" dirty="0" smtClean="0"/>
              <a:t>last year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698674" y="4412884"/>
            <a:ext cx="749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Did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3" name="Action Button: Help 12">
            <a:hlinkClick r:id="" action="ppaction://noaction" highlightClick="1"/>
          </p:cNvPr>
          <p:cNvSpPr/>
          <p:nvPr/>
        </p:nvSpPr>
        <p:spPr>
          <a:xfrm>
            <a:off x="3334043" y="1195754"/>
            <a:ext cx="309489" cy="281354"/>
          </a:xfrm>
          <a:prstGeom prst="actionButtonHelp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4" name="Action Button: Help 13">
            <a:hlinkClick r:id="" action="ppaction://noaction" highlightClick="1"/>
          </p:cNvPr>
          <p:cNvSpPr/>
          <p:nvPr/>
        </p:nvSpPr>
        <p:spPr>
          <a:xfrm>
            <a:off x="3091374" y="2405575"/>
            <a:ext cx="309489" cy="281354"/>
          </a:xfrm>
          <a:prstGeom prst="actionButtonHelp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5" name="Action Button: Help 14">
            <a:hlinkClick r:id="" action="ppaction://noaction" highlightClick="1"/>
          </p:cNvPr>
          <p:cNvSpPr/>
          <p:nvPr/>
        </p:nvSpPr>
        <p:spPr>
          <a:xfrm>
            <a:off x="6481689" y="3199193"/>
            <a:ext cx="309489" cy="281354"/>
          </a:xfrm>
          <a:prstGeom prst="actionButtonHelp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6" name="Action Button: Help 15">
            <a:hlinkClick r:id="" action="ppaction://noaction" highlightClick="1"/>
          </p:cNvPr>
          <p:cNvSpPr/>
          <p:nvPr/>
        </p:nvSpPr>
        <p:spPr>
          <a:xfrm>
            <a:off x="7469944" y="3763200"/>
            <a:ext cx="309489" cy="281354"/>
          </a:xfrm>
          <a:prstGeom prst="actionButtonHelp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7" name="Action Button: Help 16">
            <a:hlinkClick r:id="" action="ppaction://noaction" highlightClick="1"/>
          </p:cNvPr>
          <p:cNvSpPr/>
          <p:nvPr/>
        </p:nvSpPr>
        <p:spPr>
          <a:xfrm>
            <a:off x="7315199" y="4643716"/>
            <a:ext cx="309489" cy="281354"/>
          </a:xfrm>
          <a:prstGeom prst="actionButtonHelp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960700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975457"/>
          </a:xfrm>
        </p:spPr>
        <p:txBody>
          <a:bodyPr/>
          <a:lstStyle/>
          <a:p>
            <a:r>
              <a:rPr lang="en-US" b="1" u="sng" dirty="0" smtClean="0">
                <a:latin typeface="AR BLANCA" panose="02000000000000000000" pitchFamily="2" charset="0"/>
              </a:rPr>
              <a:t>Present Continuous</a:t>
            </a:r>
            <a:endParaRPr lang="en-US" b="1" u="sng" dirty="0">
              <a:latin typeface="AR BLANCA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524259"/>
            <a:ext cx="9601196" cy="3184183"/>
          </a:xfrm>
        </p:spPr>
        <p:txBody>
          <a:bodyPr/>
          <a:lstStyle/>
          <a:p>
            <a:r>
              <a:rPr lang="en-US" dirty="0" smtClean="0"/>
              <a:t>Happening NOW, at the time of speaking or a short period of time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 </a:t>
            </a:r>
            <a:r>
              <a:rPr lang="en-US" dirty="0" smtClean="0">
                <a:solidFill>
                  <a:srgbClr val="FF0000"/>
                </a:solidFill>
              </a:rPr>
              <a:t>am doing </a:t>
            </a:r>
            <a:r>
              <a:rPr lang="en-US" dirty="0" smtClean="0"/>
              <a:t>an exercise right now but my friend </a:t>
            </a:r>
            <a:r>
              <a:rPr lang="en-US" dirty="0" smtClean="0">
                <a:solidFill>
                  <a:srgbClr val="FF0000"/>
                </a:solidFill>
              </a:rPr>
              <a:t>isn’t studying</a:t>
            </a:r>
            <a:r>
              <a:rPr lang="en-US" dirty="0" smtClean="0"/>
              <a:t>. He </a:t>
            </a:r>
            <a:r>
              <a:rPr lang="en-US" dirty="0" smtClean="0">
                <a:solidFill>
                  <a:srgbClr val="FF0000"/>
                </a:solidFill>
              </a:rPr>
              <a:t>is playing </a:t>
            </a:r>
            <a:r>
              <a:rPr lang="en-US" dirty="0" smtClean="0"/>
              <a:t>video games.</a:t>
            </a:r>
            <a:endParaRPr lang="en-US" dirty="0"/>
          </a:p>
        </p:txBody>
      </p:sp>
      <p:sp>
        <p:nvSpPr>
          <p:cNvPr id="4" name="Cloud 3"/>
          <p:cNvSpPr/>
          <p:nvPr/>
        </p:nvSpPr>
        <p:spPr>
          <a:xfrm>
            <a:off x="2446986" y="3206839"/>
            <a:ext cx="4146997" cy="1210615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am / are / is + -</a:t>
            </a:r>
            <a:r>
              <a:rPr lang="en-US" sz="2000" b="1" dirty="0" err="1" smtClean="0"/>
              <a:t>ing</a:t>
            </a:r>
            <a:endParaRPr lang="en-US" sz="2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59" y="158534"/>
            <a:ext cx="2221086" cy="222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3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473181"/>
          </a:xfrm>
        </p:spPr>
        <p:txBody>
          <a:bodyPr>
            <a:normAutofit fontScale="90000"/>
          </a:bodyPr>
          <a:lstStyle/>
          <a:p>
            <a:pPr algn="just"/>
            <a:r>
              <a:rPr lang="en-US" dirty="0" smtClean="0"/>
              <a:t>Remember: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1565257"/>
            <a:ext cx="9601196" cy="443629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Play </a:t>
            </a:r>
            <a:r>
              <a:rPr lang="en-US" dirty="0" smtClean="0">
                <a:sym typeface="Wingdings" panose="05000000000000000000" pitchFamily="2" charset="2"/>
              </a:rPr>
              <a:t> playing         Do  doing</a:t>
            </a: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    </a:t>
            </a:r>
            <a:r>
              <a:rPr lang="en-US" dirty="0" smtClean="0">
                <a:solidFill>
                  <a:srgbClr val="C00000"/>
                </a:solidFill>
                <a:latin typeface="AR BLANCA" panose="02000000000000000000" pitchFamily="2" charset="0"/>
                <a:sym typeface="Wingdings" panose="05000000000000000000" pitchFamily="2" charset="2"/>
              </a:rPr>
              <a:t>But …. !!!</a:t>
            </a:r>
          </a:p>
          <a:p>
            <a:r>
              <a:rPr lang="en-US" dirty="0" smtClean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Danc</a:t>
            </a:r>
            <a:r>
              <a:rPr lang="en-US" u="sng" dirty="0" smtClean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e</a:t>
            </a:r>
            <a:r>
              <a:rPr lang="en-US" dirty="0" smtClean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  danc</a:t>
            </a:r>
            <a:r>
              <a:rPr lang="en-US" u="sng" dirty="0" smtClean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ing</a:t>
            </a:r>
          </a:p>
          <a:p>
            <a:r>
              <a:rPr lang="en-US" dirty="0" smtClean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S</a:t>
            </a:r>
            <a:r>
              <a:rPr lang="en-US" u="sng" dirty="0" smtClean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wim</a:t>
            </a:r>
            <a:r>
              <a:rPr lang="en-US" dirty="0" smtClean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  swim</a:t>
            </a:r>
            <a:r>
              <a:rPr lang="en-US" dirty="0" smtClean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m</a:t>
            </a:r>
            <a:r>
              <a:rPr lang="en-US" dirty="0" smtClean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ing           </a:t>
            </a:r>
            <a:r>
              <a:rPr lang="en-US" u="sng" dirty="0" smtClean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Run</a:t>
            </a:r>
            <a:r>
              <a:rPr lang="en-US" dirty="0" smtClean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  run</a:t>
            </a:r>
            <a:r>
              <a:rPr lang="en-US" dirty="0" smtClean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n</a:t>
            </a:r>
            <a:r>
              <a:rPr lang="en-US" dirty="0" smtClean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ing          </a:t>
            </a:r>
            <a:r>
              <a:rPr lang="en-US" u="sng" dirty="0" smtClean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Hop</a:t>
            </a:r>
            <a:r>
              <a:rPr lang="en-US" dirty="0" smtClean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  hop</a:t>
            </a:r>
            <a:r>
              <a:rPr lang="en-US" dirty="0" smtClean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p</a:t>
            </a:r>
            <a:r>
              <a:rPr lang="en-US" dirty="0" smtClean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ing</a:t>
            </a:r>
          </a:p>
          <a:p>
            <a:pPr marL="0" indent="0">
              <a:buNone/>
            </a:pPr>
            <a:endParaRPr lang="en-US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 smtClean="0">
                <a:latin typeface="AR BLANCA" panose="02000000000000000000" pitchFamily="2" charset="0"/>
                <a:sym typeface="Wingdings" panose="05000000000000000000" pitchFamily="2" charset="2"/>
              </a:rPr>
              <a:t>            Look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</a:p>
          <a:p>
            <a:r>
              <a:rPr lang="en-US" dirty="0" smtClean="0"/>
              <a:t>right now</a:t>
            </a:r>
          </a:p>
          <a:p>
            <a:r>
              <a:rPr lang="en-US" dirty="0" smtClean="0"/>
              <a:t>at the moment</a:t>
            </a:r>
          </a:p>
          <a:p>
            <a:r>
              <a:rPr lang="en-US" dirty="0" smtClean="0"/>
              <a:t>this week / this year / this weekend etc.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3284112" y="4121239"/>
            <a:ext cx="283336" cy="4378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21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625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625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625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625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653485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latin typeface="AR BLANCA" panose="02000000000000000000" pitchFamily="2" charset="0"/>
              </a:rPr>
              <a:t>Present Simple</a:t>
            </a:r>
            <a:endParaRPr lang="en-US" b="1" u="sng" dirty="0">
              <a:latin typeface="AR BLANCA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4190" y="1938745"/>
            <a:ext cx="9601196" cy="4152962"/>
          </a:xfrm>
        </p:spPr>
        <p:txBody>
          <a:bodyPr/>
          <a:lstStyle/>
          <a:p>
            <a:endParaRPr lang="en-US" dirty="0" smtClean="0"/>
          </a:p>
          <a:p>
            <a:r>
              <a:rPr lang="en-US" u="sng" dirty="0" smtClean="0"/>
              <a:t>our daily routine, habits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My friend and I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go</a:t>
            </a:r>
            <a:r>
              <a:rPr lang="en-US" dirty="0" smtClean="0">
                <a:sym typeface="Wingdings" panose="05000000000000000000" pitchFamily="2" charset="2"/>
              </a:rPr>
              <a:t> to school on weekdays but we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don’t have </a:t>
            </a:r>
            <a:r>
              <a:rPr lang="en-US" dirty="0" smtClean="0">
                <a:sym typeface="Wingdings" panose="05000000000000000000" pitchFamily="2" charset="2"/>
              </a:rPr>
              <a:t>lessons at the weekend.</a:t>
            </a:r>
          </a:p>
          <a:p>
            <a:r>
              <a:rPr lang="en-US" u="sng" dirty="0" smtClean="0">
                <a:solidFill>
                  <a:schemeClr val="tx1"/>
                </a:solidFill>
                <a:sym typeface="Wingdings" panose="05000000000000000000" pitchFamily="2" charset="2"/>
              </a:rPr>
              <a:t>general truths (</a:t>
            </a:r>
            <a:r>
              <a:rPr lang="el-GR" u="sng" dirty="0" smtClean="0">
                <a:solidFill>
                  <a:schemeClr val="tx1"/>
                </a:solidFill>
                <a:sym typeface="Wingdings" panose="05000000000000000000" pitchFamily="2" charset="2"/>
              </a:rPr>
              <a:t>γενικές αλήθειες)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The sun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rises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 every morning.</a:t>
            </a:r>
          </a:p>
          <a:p>
            <a:r>
              <a:rPr lang="en-US" u="sng" dirty="0" smtClean="0">
                <a:solidFill>
                  <a:schemeClr val="tx1"/>
                </a:solidFill>
                <a:sym typeface="Wingdings" panose="05000000000000000000" pitchFamily="2" charset="2"/>
              </a:rPr>
              <a:t>timetables (</a:t>
            </a:r>
            <a:r>
              <a:rPr lang="el-GR" u="sng" dirty="0" smtClean="0">
                <a:solidFill>
                  <a:schemeClr val="tx1"/>
                </a:solidFill>
                <a:sym typeface="Wingdings" panose="05000000000000000000" pitchFamily="2" charset="2"/>
              </a:rPr>
              <a:t>προγράμματα)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Our school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doesn’t finish 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at 1:05 like other schools. It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finishes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 at 4:00.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220" y="139369"/>
            <a:ext cx="2440616" cy="193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94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8794" y="888642"/>
            <a:ext cx="3322749" cy="4803820"/>
          </a:xfrm>
          <a:prstGeom prst="rect">
            <a:avLst/>
          </a:prstGeom>
          <a:ln w="57150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en-US" sz="2000" dirty="0" smtClean="0">
                <a:latin typeface="Berlin Sans FB" panose="020E0602020502020306" pitchFamily="34" charset="0"/>
              </a:rPr>
              <a:t>I go to school.</a:t>
            </a:r>
          </a:p>
          <a:p>
            <a:pPr algn="just"/>
            <a:r>
              <a:rPr lang="en-US" sz="2000" dirty="0" smtClean="0">
                <a:latin typeface="Berlin Sans FB" panose="020E0602020502020306" pitchFamily="34" charset="0"/>
              </a:rPr>
              <a:t>You go to school.</a:t>
            </a:r>
          </a:p>
          <a:p>
            <a:pPr algn="just"/>
            <a:r>
              <a:rPr lang="en-US" sz="2000" dirty="0" smtClean="0">
                <a:latin typeface="Berlin Sans FB" panose="020E0602020502020306" pitchFamily="34" charset="0"/>
              </a:rPr>
              <a:t>He goes to school.</a:t>
            </a:r>
          </a:p>
          <a:p>
            <a:pPr algn="just"/>
            <a:r>
              <a:rPr lang="en-US" sz="2000" dirty="0" smtClean="0">
                <a:latin typeface="Berlin Sans FB" panose="020E0602020502020306" pitchFamily="34" charset="0"/>
              </a:rPr>
              <a:t>She goes to school.</a:t>
            </a:r>
          </a:p>
          <a:p>
            <a:pPr algn="just"/>
            <a:r>
              <a:rPr lang="en-US" sz="2000" dirty="0" smtClean="0">
                <a:latin typeface="Berlin Sans FB" panose="020E0602020502020306" pitchFamily="34" charset="0"/>
              </a:rPr>
              <a:t>It goes to school.</a:t>
            </a:r>
          </a:p>
          <a:p>
            <a:pPr algn="just"/>
            <a:endParaRPr lang="en-US" sz="2000" dirty="0">
              <a:latin typeface="Berlin Sans FB" panose="020E0602020502020306" pitchFamily="34" charset="0"/>
            </a:endParaRPr>
          </a:p>
          <a:p>
            <a:pPr algn="just"/>
            <a:r>
              <a:rPr lang="en-US" sz="2000" dirty="0" smtClean="0">
                <a:latin typeface="Berlin Sans FB" panose="020E0602020502020306" pitchFamily="34" charset="0"/>
              </a:rPr>
              <a:t>We go to school.</a:t>
            </a:r>
          </a:p>
          <a:p>
            <a:pPr algn="just"/>
            <a:r>
              <a:rPr lang="en-US" sz="2000" dirty="0" smtClean="0">
                <a:latin typeface="Berlin Sans FB" panose="020E0602020502020306" pitchFamily="34" charset="0"/>
              </a:rPr>
              <a:t>You go to school.</a:t>
            </a:r>
          </a:p>
          <a:p>
            <a:pPr algn="just"/>
            <a:r>
              <a:rPr lang="en-US" sz="2000" dirty="0" smtClean="0">
                <a:latin typeface="Berlin Sans FB" panose="020E0602020502020306" pitchFamily="34" charset="0"/>
              </a:rPr>
              <a:t>They go to school.</a:t>
            </a:r>
          </a:p>
          <a:p>
            <a:pPr algn="just"/>
            <a:endParaRPr lang="en-US" sz="2000" dirty="0">
              <a:latin typeface="Berlin Sans FB" panose="020E0602020502020306" pitchFamily="34" charset="0"/>
            </a:endParaRPr>
          </a:p>
          <a:p>
            <a:pPr algn="just"/>
            <a:r>
              <a:rPr lang="en-US" sz="2000" dirty="0" smtClean="0">
                <a:solidFill>
                  <a:srgbClr val="FF0000"/>
                </a:solidFill>
                <a:latin typeface="AR BLANCA" panose="02000000000000000000" pitchFamily="2" charset="0"/>
              </a:rPr>
              <a:t>He / she / it </a:t>
            </a:r>
            <a:endParaRPr lang="en-US" sz="2000" dirty="0">
              <a:solidFill>
                <a:schemeClr val="tx1"/>
              </a:solidFill>
              <a:latin typeface="+mj-lt"/>
            </a:endParaRPr>
          </a:p>
          <a:p>
            <a:pPr marL="342900" indent="-342900" algn="just">
              <a:buFont typeface="Wingdings" panose="05000000000000000000" pitchFamily="2" charset="2"/>
              <a:buChar char="à"/>
            </a:pPr>
            <a:r>
              <a:rPr lang="en-US" sz="2000" dirty="0" smtClean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wat</a:t>
            </a:r>
            <a:r>
              <a:rPr lang="en-US" sz="2000" u="sng" dirty="0" smtClean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ch</a:t>
            </a:r>
            <a:r>
              <a:rPr lang="en-US" sz="2000" dirty="0" smtClean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 – wat</a:t>
            </a:r>
            <a:r>
              <a:rPr lang="en-US" sz="2000" u="sng" dirty="0" smtClean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ches</a:t>
            </a:r>
          </a:p>
          <a:p>
            <a:pPr algn="just"/>
            <a:r>
              <a:rPr lang="en-US" sz="2000" dirty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  </a:t>
            </a:r>
            <a:r>
              <a:rPr lang="en-US" sz="2000" dirty="0" smtClean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-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ch</a:t>
            </a:r>
            <a:r>
              <a:rPr lang="en-US" sz="2000" dirty="0" smtClean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, -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sh</a:t>
            </a:r>
            <a:r>
              <a:rPr lang="en-US" sz="2000" dirty="0" smtClean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, -o, -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ss</a:t>
            </a:r>
            <a:r>
              <a:rPr lang="en-US" sz="2000" dirty="0" smtClean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  -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es</a:t>
            </a:r>
            <a:endParaRPr lang="en-US" sz="2000" dirty="0" smtClean="0">
              <a:solidFill>
                <a:schemeClr val="tx1"/>
              </a:solidFill>
              <a:latin typeface="+mj-lt"/>
              <a:sym typeface="Wingdings" panose="05000000000000000000" pitchFamily="2" charset="2"/>
            </a:endParaRP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 Stu</a:t>
            </a:r>
            <a:r>
              <a:rPr lang="en-US" sz="2000" u="sng" dirty="0" smtClean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dy</a:t>
            </a:r>
            <a:r>
              <a:rPr lang="en-US" sz="2000" dirty="0" smtClean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 - stud</a:t>
            </a:r>
            <a:r>
              <a:rPr lang="en-US" sz="2000" u="sng" dirty="0" smtClean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ies</a:t>
            </a:r>
            <a:endParaRPr lang="en-US" sz="2000" u="sng" dirty="0" smtClean="0">
              <a:solidFill>
                <a:schemeClr val="tx1"/>
              </a:solidFill>
              <a:latin typeface="AR BLANCA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96684" y="888642"/>
            <a:ext cx="3322749" cy="4803820"/>
          </a:xfrm>
          <a:prstGeom prst="rect">
            <a:avLst/>
          </a:prstGeom>
          <a:ln w="57150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en-US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I don’t go to school.</a:t>
            </a: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You don’t go to school.</a:t>
            </a: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He doesn’t go to school.</a:t>
            </a: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She doesn’t go to school.</a:t>
            </a: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It doesn’t go to school.</a:t>
            </a:r>
          </a:p>
          <a:p>
            <a:pPr algn="just"/>
            <a:endParaRPr lang="en-US" sz="2000" dirty="0">
              <a:solidFill>
                <a:schemeClr val="tx1"/>
              </a:solidFill>
              <a:latin typeface="Berlin Sans FB" panose="020E0602020502020306" pitchFamily="34" charset="0"/>
            </a:endParaRP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We don’t go to school.</a:t>
            </a: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You don’t go to school.</a:t>
            </a: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They don’t go to school.</a:t>
            </a:r>
          </a:p>
          <a:p>
            <a:pPr algn="just"/>
            <a:endParaRPr lang="en-US" sz="2000" dirty="0">
              <a:solidFill>
                <a:schemeClr val="tx1"/>
              </a:solidFill>
              <a:latin typeface="Berlin Sans FB" panose="020E0602020502020306" pitchFamily="34" charset="0"/>
            </a:endParaRPr>
          </a:p>
          <a:p>
            <a:pPr algn="just"/>
            <a:endParaRPr lang="en-US" sz="2000" dirty="0" smtClean="0">
              <a:solidFill>
                <a:schemeClr val="tx1"/>
              </a:solidFill>
              <a:latin typeface="Berlin Sans FB" panose="020E0602020502020306" pitchFamily="34" charset="0"/>
            </a:endParaRP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doesn’t + </a:t>
            </a:r>
            <a:r>
              <a:rPr lang="el-GR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απλό ρήμα</a:t>
            </a:r>
            <a:endParaRPr lang="en-US" sz="2000" dirty="0" smtClean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14574" y="888642"/>
            <a:ext cx="3322749" cy="4803820"/>
          </a:xfrm>
          <a:prstGeom prst="rect">
            <a:avLst/>
          </a:prstGeom>
          <a:ln w="57150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Berlin Sans FB" panose="020E0602020502020306" pitchFamily="34" charset="0"/>
              </a:rPr>
              <a:t>Do you go to school?</a:t>
            </a: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Yes, I do.</a:t>
            </a: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No, I don’t.</a:t>
            </a:r>
          </a:p>
          <a:p>
            <a:pPr algn="just"/>
            <a:endParaRPr lang="en-US" sz="2000" dirty="0">
              <a:solidFill>
                <a:schemeClr val="tx1"/>
              </a:solidFill>
              <a:latin typeface="Berlin Sans FB" panose="020E0602020502020306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Does he go to school?</a:t>
            </a: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Yes, he does.</a:t>
            </a: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No, he doesn’t.</a:t>
            </a:r>
          </a:p>
          <a:p>
            <a:pPr algn="just"/>
            <a:endParaRPr lang="en-US" sz="2000" dirty="0">
              <a:solidFill>
                <a:schemeClr val="tx1"/>
              </a:solidFill>
              <a:latin typeface="Berlin Sans FB" panose="020E0602020502020306" pitchFamily="34" charset="0"/>
            </a:endParaRPr>
          </a:p>
          <a:p>
            <a:pPr algn="just"/>
            <a:endParaRPr lang="en-US" sz="2000" dirty="0" smtClean="0">
              <a:solidFill>
                <a:schemeClr val="tx1"/>
              </a:solidFill>
              <a:latin typeface="Berlin Sans FB" panose="020E0602020502020306" pitchFamily="34" charset="0"/>
            </a:endParaRPr>
          </a:p>
          <a:p>
            <a:pPr algn="just"/>
            <a:endParaRPr lang="en-US" sz="2000" dirty="0">
              <a:solidFill>
                <a:schemeClr val="tx1"/>
              </a:solidFill>
              <a:latin typeface="Berlin Sans FB" panose="020E0602020502020306" pitchFamily="34" charset="0"/>
            </a:endParaRPr>
          </a:p>
          <a:p>
            <a:pPr algn="just"/>
            <a:endParaRPr lang="en-US" sz="2000" dirty="0" smtClean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0691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1349" y="829994"/>
            <a:ext cx="4178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>
                <a:solidFill>
                  <a:srgbClr val="C00000"/>
                </a:solidFill>
              </a:rPr>
              <a:t>Adverbs of frequency</a:t>
            </a:r>
            <a:endParaRPr lang="en-US" sz="3600" u="sng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6596" y="1899138"/>
            <a:ext cx="655554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 </a:t>
            </a:r>
            <a:r>
              <a:rPr lang="en-US" sz="2400" b="1" dirty="0" smtClean="0">
                <a:solidFill>
                  <a:srgbClr val="92D050"/>
                </a:solidFill>
              </a:rPr>
              <a:t>always</a:t>
            </a:r>
            <a:r>
              <a:rPr lang="en-US" sz="2400" dirty="0" smtClean="0"/>
              <a:t> do my homework in the afternoon.</a:t>
            </a:r>
          </a:p>
          <a:p>
            <a:endParaRPr lang="en-US" sz="2400" dirty="0"/>
          </a:p>
          <a:p>
            <a:r>
              <a:rPr lang="en-US" sz="2400" dirty="0" smtClean="0"/>
              <a:t>I </a:t>
            </a:r>
            <a:r>
              <a:rPr lang="en-US" sz="2400" b="1" dirty="0" smtClean="0">
                <a:solidFill>
                  <a:srgbClr val="0070C0"/>
                </a:solidFill>
              </a:rPr>
              <a:t>often</a:t>
            </a:r>
            <a:r>
              <a:rPr lang="en-US" sz="2400" dirty="0" smtClean="0"/>
              <a:t> tidy my bedroom at the weekend.</a:t>
            </a:r>
          </a:p>
          <a:p>
            <a:endParaRPr lang="en-US" sz="2400" dirty="0"/>
          </a:p>
          <a:p>
            <a:r>
              <a:rPr lang="en-US" sz="2400" dirty="0" smtClean="0"/>
              <a:t>I </a:t>
            </a:r>
            <a:r>
              <a:rPr lang="en-U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usually</a:t>
            </a:r>
            <a:r>
              <a:rPr lang="en-US" sz="2400" dirty="0" smtClean="0"/>
              <a:t> help my mum with housework.</a:t>
            </a:r>
          </a:p>
          <a:p>
            <a:endParaRPr lang="en-US" sz="2400" dirty="0"/>
          </a:p>
          <a:p>
            <a:r>
              <a:rPr lang="en-US" sz="2400" dirty="0" smtClean="0"/>
              <a:t>I </a:t>
            </a:r>
            <a:r>
              <a:rPr lang="en-US" sz="2400" b="1" dirty="0" smtClean="0">
                <a:solidFill>
                  <a:srgbClr val="FF0000"/>
                </a:solidFill>
              </a:rPr>
              <a:t>sometimes</a:t>
            </a:r>
            <a:r>
              <a:rPr lang="en-US" sz="2400" dirty="0" smtClean="0"/>
              <a:t> go to the cinema with my best friend.</a:t>
            </a:r>
          </a:p>
          <a:p>
            <a:endParaRPr lang="en-US" sz="2400" dirty="0"/>
          </a:p>
          <a:p>
            <a:r>
              <a:rPr lang="en-US" sz="2400" dirty="0" smtClean="0"/>
              <a:t>I </a:t>
            </a:r>
            <a:r>
              <a:rPr lang="en-US" sz="2400" b="1" dirty="0" smtClean="0">
                <a:solidFill>
                  <a:srgbClr val="FF9900"/>
                </a:solidFill>
              </a:rPr>
              <a:t>never</a:t>
            </a:r>
            <a:r>
              <a:rPr lang="en-US" sz="2400" dirty="0" smtClean="0"/>
              <a:t> play tennis. I hate it!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141" y="655847"/>
            <a:ext cx="2745077" cy="248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6312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818" y="1208602"/>
            <a:ext cx="5715000" cy="428625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1120462" y="901521"/>
            <a:ext cx="3953814" cy="1596981"/>
          </a:xfrm>
          <a:prstGeom prst="wedgeRoundRectCallout">
            <a:avLst>
              <a:gd name="adj1" fmla="val 69069"/>
              <a:gd name="adj2" fmla="val 10201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 CENA" panose="02000000000000000000" pitchFamily="2" charset="0"/>
              </a:rPr>
              <a:t>Are you ready to move on?</a:t>
            </a:r>
          </a:p>
          <a:p>
            <a:pPr algn="ctr"/>
            <a:r>
              <a:rPr lang="en-US" sz="2400" dirty="0" smtClean="0">
                <a:latin typeface="AR CENA" panose="02000000000000000000" pitchFamily="2" charset="0"/>
              </a:rPr>
              <a:t>Let’s go…</a:t>
            </a:r>
            <a:endParaRPr lang="en-US" sz="2400" dirty="0">
              <a:latin typeface="AR CENA" panose="02000000000000000000" pitchFamily="2" charset="0"/>
            </a:endParaRPr>
          </a:p>
        </p:txBody>
      </p:sp>
      <p:pic>
        <p:nvPicPr>
          <p:cNvPr id="4" name="applause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94647" y="48852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1508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627727"/>
          </a:xfrm>
        </p:spPr>
        <p:txBody>
          <a:bodyPr>
            <a:normAutofit fontScale="90000"/>
          </a:bodyPr>
          <a:lstStyle/>
          <a:p>
            <a:r>
              <a:rPr lang="en-US" u="sng" dirty="0" smtClean="0">
                <a:latin typeface="AR BLANCA" panose="02000000000000000000" pitchFamily="2" charset="0"/>
              </a:rPr>
              <a:t>Past Simple</a:t>
            </a:r>
            <a:endParaRPr lang="en-US" u="sng" dirty="0">
              <a:latin typeface="AR BLANCA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1809957"/>
            <a:ext cx="9601196" cy="4127204"/>
          </a:xfrm>
        </p:spPr>
        <p:txBody>
          <a:bodyPr/>
          <a:lstStyle/>
          <a:p>
            <a:r>
              <a:rPr lang="en-US" dirty="0" smtClean="0"/>
              <a:t>      PAST                                                                                   NOW</a:t>
            </a:r>
          </a:p>
          <a:p>
            <a:endParaRPr lang="en-US" dirty="0"/>
          </a:p>
          <a:p>
            <a:r>
              <a:rPr lang="en-US" dirty="0" smtClean="0"/>
              <a:t>Play – play</a:t>
            </a:r>
            <a:r>
              <a:rPr lang="en-US" dirty="0" smtClean="0">
                <a:solidFill>
                  <a:srgbClr val="FF0000"/>
                </a:solidFill>
              </a:rPr>
              <a:t>ed                                         </a:t>
            </a:r>
            <a:r>
              <a:rPr lang="en-US" u="sng" dirty="0" smtClean="0">
                <a:solidFill>
                  <a:schemeClr val="tx1"/>
                </a:solidFill>
              </a:rPr>
              <a:t>V2 (irregular verbs)</a:t>
            </a:r>
            <a:endParaRPr lang="en-US" u="sng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Dance – danc</a:t>
            </a:r>
            <a:r>
              <a:rPr lang="en-US" dirty="0" smtClean="0">
                <a:solidFill>
                  <a:srgbClr val="FF0000"/>
                </a:solidFill>
              </a:rPr>
              <a:t>ed                                     </a:t>
            </a:r>
            <a:r>
              <a:rPr lang="en-US" dirty="0" smtClean="0">
                <a:solidFill>
                  <a:schemeClr val="tx1"/>
                </a:solidFill>
              </a:rPr>
              <a:t>go - went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Talk – talk</a:t>
            </a:r>
            <a:r>
              <a:rPr lang="en-US" dirty="0" smtClean="0">
                <a:solidFill>
                  <a:srgbClr val="FF0000"/>
                </a:solidFill>
              </a:rPr>
              <a:t>ed</a:t>
            </a:r>
            <a:r>
              <a:rPr lang="en-US" dirty="0" smtClean="0"/>
              <a:t>                                          be – was/were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 We danc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ed</a:t>
            </a:r>
            <a:r>
              <a:rPr lang="en-US" dirty="0" smtClean="0">
                <a:sym typeface="Wingdings" panose="05000000000000000000" pitchFamily="2" charset="2"/>
              </a:rPr>
              <a:t> a lot at the party             Last night, I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went</a:t>
            </a:r>
            <a:r>
              <a:rPr lang="en-US" dirty="0" smtClean="0">
                <a:sym typeface="Wingdings" panose="05000000000000000000" pitchFamily="2" charset="2"/>
              </a:rPr>
              <a:t> to my aunt’s house.</a:t>
            </a: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yesterday.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155324" y="2060620"/>
            <a:ext cx="5602310" cy="1287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331076" y="2228045"/>
            <a:ext cx="0" cy="759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768957" y="2228045"/>
            <a:ext cx="3187522" cy="6439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79686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2529" y="1181686"/>
            <a:ext cx="890484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i="1" u="sng" dirty="0" smtClean="0"/>
              <a:t>Negative</a:t>
            </a:r>
            <a:r>
              <a:rPr lang="en-US" sz="3200" dirty="0" smtClean="0"/>
              <a:t>                                                 </a:t>
            </a:r>
            <a:r>
              <a:rPr lang="en-US" sz="3200" i="1" u="sng" dirty="0" smtClean="0"/>
              <a:t>Question</a:t>
            </a:r>
          </a:p>
          <a:p>
            <a:pPr algn="just"/>
            <a:endParaRPr lang="en-US" sz="3200" i="1" dirty="0"/>
          </a:p>
          <a:p>
            <a:pPr algn="just"/>
            <a:endParaRPr lang="en-US" sz="3200" i="1" dirty="0" smtClean="0"/>
          </a:p>
          <a:p>
            <a:pPr algn="just"/>
            <a:r>
              <a:rPr lang="en-US" sz="2800" dirty="0" smtClean="0"/>
              <a:t> I </a:t>
            </a:r>
            <a:r>
              <a:rPr lang="en-US" sz="2800" dirty="0" smtClean="0">
                <a:solidFill>
                  <a:srgbClr val="FF0000"/>
                </a:solidFill>
              </a:rPr>
              <a:t>didn’t play </a:t>
            </a:r>
            <a:r>
              <a:rPr lang="en-US" sz="2800" dirty="0" smtClean="0"/>
              <a:t>football                        </a:t>
            </a:r>
            <a:r>
              <a:rPr lang="en-US" sz="2800" dirty="0" smtClean="0">
                <a:solidFill>
                  <a:srgbClr val="FF0000"/>
                </a:solidFill>
              </a:rPr>
              <a:t>Did </a:t>
            </a:r>
            <a:r>
              <a:rPr lang="en-US" sz="2800" dirty="0" smtClean="0"/>
              <a:t>you </a:t>
            </a:r>
            <a:r>
              <a:rPr lang="en-US" sz="2800" dirty="0" smtClean="0">
                <a:solidFill>
                  <a:srgbClr val="FF0000"/>
                </a:solidFill>
              </a:rPr>
              <a:t>play</a:t>
            </a:r>
            <a:r>
              <a:rPr lang="en-US" sz="2800" dirty="0" smtClean="0"/>
              <a:t> …?</a:t>
            </a:r>
          </a:p>
          <a:p>
            <a:pPr algn="just"/>
            <a:r>
              <a:rPr lang="en-US" sz="2800" dirty="0" smtClean="0"/>
              <a:t>with my friend yesterday.                  No, I </a:t>
            </a:r>
            <a:r>
              <a:rPr lang="en-US" sz="2800" dirty="0" smtClean="0">
                <a:solidFill>
                  <a:srgbClr val="FF0000"/>
                </a:solidFill>
              </a:rPr>
              <a:t>didn’t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630658" y="1775245"/>
            <a:ext cx="0" cy="7174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8719624" y="1775245"/>
            <a:ext cx="0" cy="7174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356" y="3854547"/>
            <a:ext cx="1997963" cy="20491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529" y="3854547"/>
            <a:ext cx="2116015" cy="211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727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5918</TotalTime>
  <Words>536</Words>
  <Application>Microsoft Office PowerPoint</Application>
  <PresentationFormat>Widescreen</PresentationFormat>
  <Paragraphs>113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 BLANCA</vt:lpstr>
      <vt:lpstr>AR CENA</vt:lpstr>
      <vt:lpstr>Arial</vt:lpstr>
      <vt:lpstr>Berlin Sans FB</vt:lpstr>
      <vt:lpstr>Garamond</vt:lpstr>
      <vt:lpstr>Wingdings</vt:lpstr>
      <vt:lpstr>Organic</vt:lpstr>
      <vt:lpstr>Tenses Revision</vt:lpstr>
      <vt:lpstr>Present Continuous</vt:lpstr>
      <vt:lpstr>Remember:</vt:lpstr>
      <vt:lpstr>Present Simple</vt:lpstr>
      <vt:lpstr>PowerPoint Presentation</vt:lpstr>
      <vt:lpstr>PowerPoint Presentation</vt:lpstr>
      <vt:lpstr>PowerPoint Presentation</vt:lpstr>
      <vt:lpstr>Past Simple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Tenses Revision</dc:title>
  <dc:creator>Angela</dc:creator>
  <cp:lastModifiedBy>Angela</cp:lastModifiedBy>
  <cp:revision>23</cp:revision>
  <dcterms:created xsi:type="dcterms:W3CDTF">2020-04-08T08:16:00Z</dcterms:created>
  <dcterms:modified xsi:type="dcterms:W3CDTF">2020-04-22T15:57:33Z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