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74" r:id="rId4"/>
    <p:sldId id="275" r:id="rId5"/>
    <p:sldId id="276" r:id="rId6"/>
    <p:sldId id="27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8" r:id="rId24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B050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511E81-AC10-4D2B-ADD3-5B7C739F83AB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FC5633-F962-4439-A34E-8F7A0DF25A1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78017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739648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1453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4953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23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170874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 dirty="0"/>
              <a:t>Μπορείς</a:t>
            </a:r>
            <a:r>
              <a:rPr lang="" baseline="0" dirty="0"/>
              <a:t> να πεις τι έγινε στην ιστορία με δικά σου λόγια;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312233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96745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60881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/>
              <a:t>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6437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841944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/>
              <a:t>Ήλιος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81999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/>
              <a:t>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929980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"/>
              <a:t>ό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FC5633-F962-4439-A34E-8F7A0DF25A19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46921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6755478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937875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48804027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87392901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6828738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94626691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Θέση ημερομηνίας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8" name="Θέση υποσέλιδου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3280547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4" name="Θέση υποσέλιδου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0549912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3" name="Θέση υποσέλιδου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896453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2749376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Θέση ημερομηνίας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8440697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ημερομηνίας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E3522-B368-47C3-9C1F-FB7E01D9EDDF}" type="datetimeFigureOut">
              <a:rPr lang="el-GR" smtClean="0"/>
              <a:t>6/4/2020</a:t>
            </a:fld>
            <a:endParaRPr lang="el-GR"/>
          </a:p>
        </p:txBody>
      </p:sp>
      <p:sp>
        <p:nvSpPr>
          <p:cNvPr id="5" name="Θέση υποσέλιδου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EA2E-9796-4088-9815-BE63874369B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2774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jele.gr/activity/a/language/glossa063.sw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8000" b="-4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- Τίτλος"/>
          <p:cNvSpPr txBox="1">
            <a:spLocks/>
          </p:cNvSpPr>
          <p:nvPr/>
        </p:nvSpPr>
        <p:spPr>
          <a:xfrm>
            <a:off x="0" y="2060848"/>
            <a:ext cx="9144000" cy="1695169"/>
          </a:xfrm>
          <a:prstGeom prst="rect">
            <a:avLst/>
          </a:prstGeom>
          <a:solidFill>
            <a:srgbClr val="F2F2F2">
              <a:alpha val="69804"/>
            </a:srgbClr>
          </a:solidFill>
          <a:ln>
            <a:noFill/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l-GR" sz="6600" b="1" dirty="0"/>
              <a:t>Φύλλο φύλλο της κουκιάς</a:t>
            </a:r>
          </a:p>
        </p:txBody>
      </p:sp>
      <p:sp>
        <p:nvSpPr>
          <p:cNvPr id="5" name="2 - Υπότιτλος"/>
          <p:cNvSpPr txBox="1">
            <a:spLocks/>
          </p:cNvSpPr>
          <p:nvPr/>
        </p:nvSpPr>
        <p:spPr>
          <a:xfrm>
            <a:off x="2267744" y="4572008"/>
            <a:ext cx="5504656" cy="533396"/>
          </a:xfrm>
          <a:prstGeom prst="rect">
            <a:avLst/>
          </a:prstGeom>
          <a:solidFill>
            <a:srgbClr val="00B050">
              <a:alpha val="60000"/>
            </a:srgb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l-GR" dirty="0">
                <a:solidFill>
                  <a:schemeClr val="tx1">
                    <a:lumMod val="75000"/>
                    <a:lumOff val="25000"/>
                  </a:schemeClr>
                </a:solidFill>
              </a:rPr>
              <a:t>Ανθολόγιο σελ. 56-59</a:t>
            </a:r>
          </a:p>
        </p:txBody>
      </p:sp>
    </p:spTree>
    <p:extLst>
      <p:ext uri="{BB962C8B-B14F-4D97-AF65-F5344CB8AC3E}">
        <p14:creationId xmlns:p14="http://schemas.microsoft.com/office/powerpoint/2010/main" val="3882316535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08104" cy="6827272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81780" y="4210050"/>
            <a:ext cx="1724025" cy="264795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5508104" y="21495"/>
            <a:ext cx="3097701" cy="3863281"/>
          </a:xfrm>
          <a:prstGeom prst="wedgeRoundRectCallout">
            <a:avLst>
              <a:gd name="adj1" fmla="val 33695"/>
              <a:gd name="adj2" fmla="val 59165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Φανταστείτε ότι ανεβαίνετε κι εσείς στην κουκιά. Τι βλέπετε;</a:t>
            </a:r>
          </a:p>
        </p:txBody>
      </p:sp>
    </p:spTree>
    <p:extLst>
      <p:ext uri="{BB962C8B-B14F-4D97-AF65-F5344CB8AC3E}">
        <p14:creationId xmlns:p14="http://schemas.microsoft.com/office/powerpoint/2010/main" val="2891676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60" y="692696"/>
            <a:ext cx="7976271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Εικόνα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25" y="4000500"/>
            <a:ext cx="2743200" cy="2857500"/>
          </a:xfrm>
          <a:prstGeom prst="rect">
            <a:avLst/>
          </a:prstGeom>
        </p:spPr>
      </p:pic>
      <p:sp>
        <p:nvSpPr>
          <p:cNvPr id="3" name="Έλλειψη 2"/>
          <p:cNvSpPr/>
          <p:nvPr/>
        </p:nvSpPr>
        <p:spPr>
          <a:xfrm>
            <a:off x="5912766" y="1484784"/>
            <a:ext cx="117951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3779912" y="2060848"/>
            <a:ext cx="1152127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Επεξήγηση με στρογγυλεμένο παραλληλόγραμμο 3"/>
          <p:cNvSpPr/>
          <p:nvPr/>
        </p:nvSpPr>
        <p:spPr>
          <a:xfrm>
            <a:off x="3779912" y="4005063"/>
            <a:ext cx="5386080" cy="2279105"/>
          </a:xfrm>
          <a:prstGeom prst="wedgeRoundRectCallout">
            <a:avLst>
              <a:gd name="adj1" fmla="val -62766"/>
              <a:gd name="adj2" fmla="val -1317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" sz="3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Θυμόμαστε τα 3 γένη;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Image result for τα τρια γενη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7" t="34794" r="618" b="7025"/>
          <a:stretch/>
        </p:blipFill>
        <p:spPr bwMode="auto">
          <a:xfrm>
            <a:off x="2990165" y="3637776"/>
            <a:ext cx="6133726" cy="287513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Επεξήγηση με στρογγυλεμένο παραλληλόγραμμο 3"/>
          <p:cNvSpPr/>
          <p:nvPr/>
        </p:nvSpPr>
        <p:spPr>
          <a:xfrm>
            <a:off x="2798795" y="3663458"/>
            <a:ext cx="6300256" cy="2962314"/>
          </a:xfrm>
          <a:prstGeom prst="wedgeRoundRectCallout">
            <a:avLst>
              <a:gd name="adj1" fmla="val -62766"/>
              <a:gd name="adj2" fmla="val -1317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αυτό το κομμάτι υπάρχουν δύο αρσενικά ουσιαστικά σε –</a:t>
            </a:r>
            <a:r>
              <a:rPr lang="el-GR" sz="36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Μπορείτε να τα βρείτε;</a:t>
            </a:r>
          </a:p>
        </p:txBody>
      </p:sp>
      <p:sp>
        <p:nvSpPr>
          <p:cNvPr id="22" name="Επεξήγηση με στρογγυλεμένο παραλληλόγραμμο 3"/>
          <p:cNvSpPr/>
          <p:nvPr/>
        </p:nvSpPr>
        <p:spPr>
          <a:xfrm>
            <a:off x="2708563" y="3663458"/>
            <a:ext cx="6480720" cy="2875138"/>
          </a:xfrm>
          <a:prstGeom prst="wedgeRoundRectCallout">
            <a:avLst>
              <a:gd name="adj1" fmla="val -62766"/>
              <a:gd name="adj2" fmla="val -1317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" sz="3600" dirty="0"/>
              <a:t>έναν καιρό </a:t>
            </a:r>
            <a:endParaRPr lang="en-US" sz="3600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203321" y="5168590"/>
            <a:ext cx="98072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514091" y="4821449"/>
            <a:ext cx="17281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002060"/>
                </a:solidFill>
              </a:rPr>
              <a:t>Ο</a:t>
            </a:r>
            <a:r>
              <a:rPr lang="" sz="3600" b="1" dirty="0">
                <a:solidFill>
                  <a:srgbClr val="002060"/>
                </a:solidFill>
              </a:rPr>
              <a:t> </a:t>
            </a:r>
            <a:r>
              <a:rPr lang="" sz="2800" dirty="0"/>
              <a:t>καιρ</a:t>
            </a:r>
            <a:r>
              <a:rPr lang="" sz="3600" b="1" dirty="0">
                <a:solidFill>
                  <a:srgbClr val="002060"/>
                </a:solidFill>
              </a:rPr>
              <a:t>ός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14090" y="5620180"/>
            <a:ext cx="27384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002060"/>
                </a:solidFill>
              </a:rPr>
              <a:t>Ο</a:t>
            </a:r>
            <a:r>
              <a:rPr lang="" sz="3600" b="1" dirty="0">
                <a:solidFill>
                  <a:srgbClr val="002060"/>
                </a:solidFill>
              </a:rPr>
              <a:t> </a:t>
            </a:r>
            <a:r>
              <a:rPr lang="" sz="2800" dirty="0"/>
              <a:t>γ</a:t>
            </a:r>
            <a:r>
              <a:rPr lang="el-GR" sz="2800" dirty="0"/>
              <a:t>έ</a:t>
            </a:r>
            <a:r>
              <a:rPr lang="" sz="2800" dirty="0"/>
              <a:t>ρ</a:t>
            </a:r>
            <a:r>
              <a:rPr lang="" sz="3600" b="1" dirty="0">
                <a:solidFill>
                  <a:srgbClr val="002060"/>
                </a:solidFill>
              </a:rPr>
              <a:t>ος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565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9" grpId="0" animBg="1"/>
      <p:bldP spid="22" grpId="0" animBg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01" y="9306"/>
            <a:ext cx="9154140" cy="385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6" y="3715866"/>
            <a:ext cx="2743200" cy="285750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07504" y="4032983"/>
            <a:ext cx="5796879" cy="2279105"/>
          </a:xfrm>
          <a:prstGeom prst="wedgeRoundRectCallout">
            <a:avLst>
              <a:gd name="adj1" fmla="val 53998"/>
              <a:gd name="adj2" fmla="val -30195"/>
              <a:gd name="adj3" fmla="val 16667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αυτό το κομμάτι υπάρχουν ακόμα δύο αρσενικά ουσιαστικά σε –</a:t>
            </a:r>
            <a:r>
              <a:rPr lang="el-GR" sz="36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Μπορείτε να τα βρείτε;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4139952" y="620688"/>
            <a:ext cx="1179514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6708302" y="2852936"/>
            <a:ext cx="1152127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Επεξήγηση με στρογγυλεμένο παραλληλόγραμμο 3"/>
          <p:cNvSpPr/>
          <p:nvPr/>
        </p:nvSpPr>
        <p:spPr>
          <a:xfrm>
            <a:off x="53615" y="3956875"/>
            <a:ext cx="5904656" cy="2587106"/>
          </a:xfrm>
          <a:prstGeom prst="wedgeRoundRectCallout">
            <a:avLst>
              <a:gd name="adj1" fmla="val 55001"/>
              <a:gd name="adj2" fmla="val -28489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l-GR" sz="3600" dirty="0"/>
              <a:t>Σ</a:t>
            </a:r>
            <a:r>
              <a:rPr lang="" sz="3600" dirty="0"/>
              <a:t>το δρόμο</a:t>
            </a:r>
          </a:p>
          <a:p>
            <a:r>
              <a:rPr lang="" sz="3600" dirty="0"/>
              <a:t> </a:t>
            </a:r>
            <a:endParaRPr lang="el-GR" sz="3600" dirty="0"/>
          </a:p>
          <a:p>
            <a:r>
              <a:rPr lang="" sz="3600" dirty="0"/>
              <a:t>στο γυρισμό</a:t>
            </a:r>
            <a:endParaRPr lang="el-GR" sz="3600" dirty="0"/>
          </a:p>
          <a:p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333432" y="4522663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365808" y="4212589"/>
            <a:ext cx="205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" sz="2800" dirty="0"/>
              <a:t>δρόμ</a:t>
            </a:r>
            <a:r>
              <a:rPr lang="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endParaRPr lang="el-GR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699206" y="5517232"/>
            <a:ext cx="1008112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773587" y="5055567"/>
            <a:ext cx="2054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2800" dirty="0"/>
              <a:t>γυρισμ</a:t>
            </a:r>
            <a:r>
              <a:rPr lang="el-GR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ός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7930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51"/>
            <a:ext cx="9144000" cy="450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6" y="4653136"/>
            <a:ext cx="1744069" cy="1816739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3219726" y="4437112"/>
            <a:ext cx="5386080" cy="2371319"/>
          </a:xfrm>
          <a:prstGeom prst="wedgeRoundRectCallout">
            <a:avLst>
              <a:gd name="adj1" fmla="val -62766"/>
              <a:gd name="adj2" fmla="val -1317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Κι εδώ έχει άλλα δυο. Μπορείτε να τα βρείτε;</a:t>
            </a:r>
            <a:r>
              <a:rPr lang="" sz="3600" dirty="0"/>
              <a:t> </a:t>
            </a:r>
            <a:r>
              <a:rPr lang="" sz="3200" dirty="0"/>
              <a:t>Σκεφτείτε με τον τρόπο που βρήκαμε τα προηγούμενα ! </a:t>
            </a:r>
            <a:endParaRPr lang="en-US" sz="3600" dirty="0"/>
          </a:p>
          <a:p>
            <a:pPr algn="ctr"/>
            <a:endParaRPr lang="el-GR" sz="3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Έλλειψη 4"/>
          <p:cNvSpPr/>
          <p:nvPr/>
        </p:nvSpPr>
        <p:spPr>
          <a:xfrm>
            <a:off x="7215092" y="1141124"/>
            <a:ext cx="1605380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Έλλειψη 5"/>
          <p:cNvSpPr/>
          <p:nvPr/>
        </p:nvSpPr>
        <p:spPr>
          <a:xfrm>
            <a:off x="2843807" y="3933056"/>
            <a:ext cx="1152127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Επεξήγηση με στρογγυλεμένο παραλληλόγραμμο 3"/>
          <p:cNvSpPr/>
          <p:nvPr/>
        </p:nvSpPr>
        <p:spPr>
          <a:xfrm>
            <a:off x="3217558" y="4437111"/>
            <a:ext cx="5796136" cy="2432107"/>
          </a:xfrm>
          <a:prstGeom prst="wedgeRoundRectCallout">
            <a:avLst>
              <a:gd name="adj1" fmla="val -62766"/>
              <a:gd name="adj2" fmla="val -13174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" sz="3600" dirty="0"/>
          </a:p>
          <a:p>
            <a:r>
              <a:rPr lang="el-GR" sz="3600" dirty="0"/>
              <a:t>τον ουρανό</a:t>
            </a:r>
          </a:p>
          <a:p>
            <a:endParaRPr lang="" sz="3600" dirty="0"/>
          </a:p>
          <a:p>
            <a:r>
              <a:rPr lang="" sz="3600" dirty="0"/>
              <a:t>τον Ήλιο</a:t>
            </a:r>
            <a:endParaRPr lang="en-US" sz="36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5713650" y="5373216"/>
            <a:ext cx="98072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6825544" y="5050050"/>
            <a:ext cx="2009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002060"/>
                </a:solidFill>
              </a:rPr>
              <a:t>Ο</a:t>
            </a:r>
            <a:r>
              <a:rPr lang="" sz="3600" b="1" dirty="0">
                <a:solidFill>
                  <a:srgbClr val="002060"/>
                </a:solidFill>
              </a:rPr>
              <a:t> </a:t>
            </a:r>
            <a:r>
              <a:rPr lang="" sz="2800" dirty="0"/>
              <a:t>ουραν</a:t>
            </a:r>
            <a:r>
              <a:rPr lang="" sz="3600" b="1" dirty="0">
                <a:solidFill>
                  <a:srgbClr val="002060"/>
                </a:solidFill>
              </a:rPr>
              <a:t>ός</a:t>
            </a:r>
            <a:endParaRPr lang="en-US" sz="3600" b="1" dirty="0">
              <a:solidFill>
                <a:srgbClr val="00206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5422402" y="6329599"/>
            <a:ext cx="980727" cy="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534296" y="6006433"/>
            <a:ext cx="20092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3600" b="1" dirty="0">
                <a:solidFill>
                  <a:srgbClr val="002060"/>
                </a:solidFill>
              </a:rPr>
              <a:t>Ο</a:t>
            </a:r>
            <a:r>
              <a:rPr lang="" sz="3600" b="1" dirty="0">
                <a:solidFill>
                  <a:srgbClr val="002060"/>
                </a:solidFill>
              </a:rPr>
              <a:t> </a:t>
            </a:r>
            <a:r>
              <a:rPr lang="" sz="2800" dirty="0"/>
              <a:t>Ήλι</a:t>
            </a:r>
            <a:r>
              <a:rPr lang="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endParaRPr lang="en-US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405863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08719"/>
            <a:ext cx="7992888" cy="1933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6" y="3715866"/>
            <a:ext cx="2743200" cy="285750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07504" y="3284984"/>
            <a:ext cx="5904656" cy="3288381"/>
          </a:xfrm>
          <a:prstGeom prst="wedgeRoundRectCallout">
            <a:avLst>
              <a:gd name="adj1" fmla="val 53998"/>
              <a:gd name="adj2" fmla="val -30195"/>
              <a:gd name="adj3" fmla="val 16667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αυτό το κομμάτι υπάρχει ακόμη  ένα αρσενικό ουσιαστικ</a:t>
            </a:r>
            <a:r>
              <a:rPr lang="" sz="3600" dirty="0"/>
              <a:t>ό</a:t>
            </a:r>
            <a:endParaRPr lang="en-US" sz="3600" dirty="0"/>
          </a:p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–ος που δεν το έχουμε ξαναδεί. Μπορείτε να το βρείτε;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5724128" y="1700808"/>
            <a:ext cx="1560238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161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332656"/>
            <a:ext cx="9153525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5" y="4000500"/>
            <a:ext cx="2743200" cy="285750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2950669" y="3573016"/>
            <a:ext cx="5796879" cy="3027104"/>
          </a:xfrm>
          <a:prstGeom prst="wedgeRoundRectCallout">
            <a:avLst>
              <a:gd name="adj1" fmla="val -61439"/>
              <a:gd name="adj2" fmla="val -17838"/>
              <a:gd name="adj3" fmla="val 16667"/>
            </a:avLst>
          </a:prstGeom>
          <a:solidFill>
            <a:srgbClr val="FF0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αυτό το κομμάτι υπάρχει ακόμη  ένα αρσενικό ουσιαστικ</a:t>
            </a:r>
            <a:r>
              <a:rPr lang="" sz="3600" b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ό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σε –ος που δεν το έχουμε ξαναδεί. Μπορείτε να το βρείτε;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1707" y="1254161"/>
            <a:ext cx="1401941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43478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63050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766" y="3715866"/>
            <a:ext cx="2743200" cy="2857500"/>
          </a:xfrm>
          <a:prstGeom prst="rect">
            <a:avLst/>
          </a:prstGeom>
        </p:spPr>
      </p:pic>
      <p:sp>
        <p:nvSpPr>
          <p:cNvPr id="4" name="Επεξήγηση με στρογγυλεμένο παραλληλόγραμμο 3"/>
          <p:cNvSpPr/>
          <p:nvPr/>
        </p:nvSpPr>
        <p:spPr>
          <a:xfrm>
            <a:off x="107504" y="3284985"/>
            <a:ext cx="5796879" cy="3027104"/>
          </a:xfrm>
          <a:prstGeom prst="wedgeRoundRectCallout">
            <a:avLst>
              <a:gd name="adj1" fmla="val 53998"/>
              <a:gd name="adj2" fmla="val -30195"/>
              <a:gd name="adj3" fmla="val 16667"/>
            </a:avLst>
          </a:prstGeom>
          <a:solidFill>
            <a:srgbClr val="0066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Σε αυτό το κομμάτι υπάρχει ακόμη  ένα αρσενικό ουσιαστικά σε –</a:t>
            </a:r>
            <a:r>
              <a:rPr lang="el-GR" sz="3600" b="1" dirty="0" err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ος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που δεν το έχουμε ξαναδεί. Μπορείτε να το βρείτε;</a:t>
            </a:r>
          </a:p>
        </p:txBody>
      </p:sp>
      <p:sp>
        <p:nvSpPr>
          <p:cNvPr id="5" name="Έλλειψη 4"/>
          <p:cNvSpPr/>
          <p:nvPr/>
        </p:nvSpPr>
        <p:spPr>
          <a:xfrm>
            <a:off x="2555777" y="1988840"/>
            <a:ext cx="1008112" cy="50405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263903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8790" y="688762"/>
            <a:ext cx="2743200" cy="2857500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331911" y="404664"/>
            <a:ext cx="5796879" cy="3027104"/>
          </a:xfrm>
          <a:prstGeom prst="wedgeRoundRectCallout">
            <a:avLst>
              <a:gd name="adj1" fmla="val 53998"/>
              <a:gd name="adj2" fmla="val -30195"/>
              <a:gd name="adj3" fmla="val 16667"/>
            </a:avLst>
          </a:prstGeom>
          <a:solidFill>
            <a:srgbClr val="00206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Ας φτιάξουμε μια λίστα με όλα τα αρσενικά ουσιαστικά που συναντήσαμε. </a:t>
            </a:r>
            <a:r>
              <a:rPr lang="" sz="3600" dirty="0"/>
              <a:t>Γράψτε τα στο πρόχειρο σας τετράδιο.</a:t>
            </a:r>
            <a:endParaRPr lang="en-US" sz="3600" dirty="0"/>
          </a:p>
          <a:p>
            <a:pPr algn="ctr"/>
            <a:endParaRPr lang="el-GR" sz="36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331910" y="361906"/>
            <a:ext cx="5796879" cy="3027104"/>
          </a:xfrm>
          <a:prstGeom prst="wedgeRoundRectCallout">
            <a:avLst>
              <a:gd name="adj1" fmla="val 53998"/>
              <a:gd name="adj2" fmla="val -30195"/>
              <a:gd name="adj3" fmla="val 16667"/>
            </a:avLst>
          </a:prstGeom>
          <a:solidFill>
            <a:srgbClr val="C00000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Τώρα διαλέγουμε</a:t>
            </a:r>
            <a:r>
              <a:rPr lang="" sz="3600" b="1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δύο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από αυτά και το κλίνουμε στον ενικό και πληθυντικό αριθμό!</a:t>
            </a:r>
          </a:p>
        </p:txBody>
      </p:sp>
      <p:pic>
        <p:nvPicPr>
          <p:cNvPr id="1026" name="Picture 2" descr="Image result for κλιση αρσενικων ουσιαστικων σε ος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05" b="25922"/>
          <a:stretch/>
        </p:blipFill>
        <p:spPr bwMode="auto">
          <a:xfrm>
            <a:off x="485733" y="3546262"/>
            <a:ext cx="1830747" cy="31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411760" y="3546262"/>
            <a:ext cx="4248472" cy="3147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ΕΝΙΚΟΣ ΑΡΙΘΜΟΣ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411760" y="5085184"/>
            <a:ext cx="4752528" cy="31478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ΠΛΗΘΥΝΤΙΚΟΣ</a:t>
            </a:r>
            <a:r>
              <a:rPr lang="" sz="2800" dirty="0"/>
              <a:t> </a:t>
            </a:r>
            <a:r>
              <a:rPr lang="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ΑΡΙΘΜΟΣ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89473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260648"/>
            <a:ext cx="734481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Συμπληρώστε τις προτάσεις</a:t>
            </a:r>
            <a:r>
              <a:rPr lang="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στο φύλλο εργασίας </a:t>
            </a:r>
            <a:r>
              <a:rPr lang="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l-G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επισυνάπτεται)</a:t>
            </a:r>
          </a:p>
          <a:p>
            <a:pPr algn="ctr"/>
            <a:r>
              <a:rPr lang="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l-G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βάζοντας το ουσιαστικό της παρένθεσης στο σωστό τύπο. Προσοχή στο άρθρο!</a:t>
            </a:r>
          </a:p>
        </p:txBody>
      </p:sp>
      <p:sp>
        <p:nvSpPr>
          <p:cNvPr id="3" name="Ορθογώνιο 2"/>
          <p:cNvSpPr/>
          <p:nvPr/>
        </p:nvSpPr>
        <p:spPr>
          <a:xfrm>
            <a:off x="123365" y="2420888"/>
            <a:ext cx="8897307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Παίρνω φως απ’ ____ ______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και φτιάχνω την αγάπη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και μου λες πως σ’ αρέσει!</a:t>
            </a:r>
          </a:p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(ήλιος)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374" b="50000"/>
          <a:stretch/>
        </p:blipFill>
        <p:spPr>
          <a:xfrm>
            <a:off x="7524328" y="1742633"/>
            <a:ext cx="1496344" cy="119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18297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490906" y="1268760"/>
            <a:ext cx="816223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Αφού δεν τον βρήκε , πήρε </a:t>
            </a:r>
          </a:p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____ ________ (δρόμος)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____ ___________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(γυρισμός</a:t>
            </a:r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)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06" y="3645024"/>
            <a:ext cx="1666875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37842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16632"/>
            <a:ext cx="981075" cy="1166813"/>
          </a:xfrm>
          <a:prstGeom prst="rect">
            <a:avLst/>
          </a:prstGeom>
        </p:spPr>
      </p:pic>
      <p:sp>
        <p:nvSpPr>
          <p:cNvPr id="6" name="Επεξήγηση με στρογγυλεμένο παραλληλόγραμμο 5"/>
          <p:cNvSpPr/>
          <p:nvPr/>
        </p:nvSpPr>
        <p:spPr>
          <a:xfrm>
            <a:off x="6660232" y="260648"/>
            <a:ext cx="2088232" cy="612648"/>
          </a:xfrm>
          <a:prstGeom prst="wedgeRoundRectCallout">
            <a:avLst>
              <a:gd name="adj1" fmla="val -69929"/>
              <a:gd name="adj2" fmla="val -76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/>
              <a:t>Διαβάζουμε την ιστορία.</a:t>
            </a:r>
          </a:p>
        </p:txBody>
      </p:sp>
      <p:pic>
        <p:nvPicPr>
          <p:cNvPr id="8" name="slide 1">
            <a:hlinkClick r:id="" action="ppaction://media"/>
            <a:extLst>
              <a:ext uri="{FF2B5EF4-FFF2-40B4-BE49-F238E27FC236}">
                <a16:creationId xmlns:a16="http://schemas.microsoft.com/office/drawing/2014/main" id="{E6E30BB6-70F0-4358-A99C-4A7D258102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21328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852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07505" y="980728"/>
            <a:ext cx="892899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___ __________ (γιατρός) και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___ ___________ (νοσοκόμος)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δουλεύουν </a:t>
            </a:r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στα νοσοκομεία.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61048"/>
            <a:ext cx="2066925" cy="2209800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958555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428838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110871" y="1268760"/>
            <a:ext cx="8922314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Στην αυλή του παππού μου </a:t>
            </a:r>
          </a:p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υ</a:t>
            </a:r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πάρχουν δυο ___________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(γάιδαρος) και τρεις ________</a:t>
            </a:r>
          </a:p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(σκύλος).</a:t>
            </a:r>
            <a:endParaRPr lang="el-GR" sz="5400" b="1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3568" y="260647"/>
            <a:ext cx="1584176" cy="1278909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3861048"/>
            <a:ext cx="1704975" cy="267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374487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Ορθογώνιο 1"/>
          <p:cNvSpPr/>
          <p:nvPr/>
        </p:nvSpPr>
        <p:spPr>
          <a:xfrm>
            <a:off x="-96158" y="2636912"/>
            <a:ext cx="9246698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Το βάρος ____ αρσενικών </a:t>
            </a:r>
          </a:p>
          <a:p>
            <a:pPr algn="ctr"/>
            <a:r>
              <a:rPr lang="el-GR" sz="54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_______(</a:t>
            </a:r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ιπποπόταμος) μπορεί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να φτάσει και </a:t>
            </a:r>
          </a:p>
          <a:p>
            <a:pPr algn="ctr"/>
            <a:r>
              <a:rPr lang="el-GR" sz="5400" b="1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τους τρεις __________ (τόνος)</a:t>
            </a:r>
          </a:p>
        </p:txBody>
      </p:sp>
      <p:pic>
        <p:nvPicPr>
          <p:cNvPr id="3" name="Εικόνα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62012"/>
            <a:ext cx="31750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363354"/>
      </p:ext>
    </p:extLst>
  </p:cSld>
  <p:clrMapOvr>
    <a:masterClrMapping/>
  </p:clrMapOvr>
  <p:transition spd="slow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3851920" y="188640"/>
            <a:ext cx="4824536" cy="3394184"/>
          </a:xfrm>
          <a:prstGeom prst="cloudCallout">
            <a:avLst>
              <a:gd name="adj1" fmla="val -73936"/>
              <a:gd name="adj2" fmla="val 9071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Μπορείτε να παίξετε και ένα ωραίο παιχνιδάκι για επανάληψη </a:t>
            </a:r>
            <a:r>
              <a:rPr lang="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r>
              <a:rPr lang="" sz="2400"/>
              <a:t> </a:t>
            </a:r>
          </a:p>
          <a:p>
            <a:pPr algn="ctr"/>
            <a:r>
              <a:rPr lang="" sz="2400"/>
              <a:t>Πάτησε </a:t>
            </a:r>
            <a:r>
              <a:rPr lang="" sz="2400" dirty="0"/>
              <a:t>πάνω  στην φατσούλα!</a:t>
            </a:r>
            <a:endParaRPr lang="en-US" sz="2400" dirty="0"/>
          </a:p>
          <a:p>
            <a:pPr algn="ctr"/>
            <a:endParaRPr lang="el-GR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miley Face 2">
            <a:hlinkClick r:id="rId3"/>
          </p:cNvPr>
          <p:cNvSpPr/>
          <p:nvPr/>
        </p:nvSpPr>
        <p:spPr>
          <a:xfrm>
            <a:off x="323528" y="3140968"/>
            <a:ext cx="2376264" cy="2664296"/>
          </a:xfrm>
          <a:prstGeom prst="smileyFac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773129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2" t="18871" r="21202" b="12141"/>
          <a:stretch/>
        </p:blipFill>
        <p:spPr bwMode="auto">
          <a:xfrm>
            <a:off x="251520" y="404664"/>
            <a:ext cx="8784976" cy="604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8" t="29852" r="60489" b="63876"/>
          <a:stretch/>
        </p:blipFill>
        <p:spPr bwMode="auto">
          <a:xfrm>
            <a:off x="5436096" y="0"/>
            <a:ext cx="3253864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Image result for αξινα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4" t="13064" r="25479" b="13201"/>
          <a:stretch/>
        </p:blipFill>
        <p:spPr bwMode="auto">
          <a:xfrm>
            <a:off x="2483768" y="764704"/>
            <a:ext cx="1422400" cy="1952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354C909-3B51-4BAA-9881-0BF489D962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51571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72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711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17635" r="26764" b="9689"/>
          <a:stretch/>
        </p:blipFill>
        <p:spPr bwMode="auto">
          <a:xfrm>
            <a:off x="179512" y="404664"/>
            <a:ext cx="7848872" cy="6129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Image result for πετεινο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5" t="15819" b="4773"/>
          <a:stretch/>
        </p:blipFill>
        <p:spPr bwMode="auto">
          <a:xfrm>
            <a:off x="5364088" y="2603485"/>
            <a:ext cx="3099284" cy="172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slide 4">
            <a:hlinkClick r:id="" action="ppaction://media"/>
            <a:extLst>
              <a:ext uri="{FF2B5EF4-FFF2-40B4-BE49-F238E27FC236}">
                <a16:creationId xmlns:a16="http://schemas.microsoft.com/office/drawing/2014/main" id="{59AF9801-5EAB-45EA-928C-A383A329A2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11569" y="50303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6439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6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3" t="17679" r="27816" b="10574"/>
          <a:stretch/>
        </p:blipFill>
        <p:spPr bwMode="auto">
          <a:xfrm>
            <a:off x="683568" y="404664"/>
            <a:ext cx="7884368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1" t="71692" r="21513" b="18491"/>
          <a:stretch/>
        </p:blipFill>
        <p:spPr bwMode="auto">
          <a:xfrm>
            <a:off x="1403648" y="620688"/>
            <a:ext cx="7050208" cy="1656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Connector 2"/>
          <p:cNvCxnSpPr/>
          <p:nvPr/>
        </p:nvCxnSpPr>
        <p:spPr>
          <a:xfrm>
            <a:off x="2483768" y="4323040"/>
            <a:ext cx="1008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6660232" y="4323040"/>
            <a:ext cx="100811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 t="75474" r="61476" b="18904"/>
          <a:stretch/>
        </p:blipFill>
        <p:spPr bwMode="auto">
          <a:xfrm>
            <a:off x="5364088" y="4323041"/>
            <a:ext cx="3203848" cy="421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Image result for κοπανος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3" r="29854" b="4858"/>
          <a:stretch/>
        </p:blipFill>
        <p:spPr bwMode="auto">
          <a:xfrm>
            <a:off x="8244408" y="2132856"/>
            <a:ext cx="805852" cy="231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slide 5">
            <a:hlinkClick r:id="" action="ppaction://media"/>
            <a:extLst>
              <a:ext uri="{FF2B5EF4-FFF2-40B4-BE49-F238E27FC236}">
                <a16:creationId xmlns:a16="http://schemas.microsoft.com/office/drawing/2014/main" id="{81A12B7B-BCAB-4D68-9C4D-DD4E14BE41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58744" y="50254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1001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058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5" t="17318" r="28238" b="18460"/>
          <a:stretch/>
        </p:blipFill>
        <p:spPr bwMode="auto">
          <a:xfrm>
            <a:off x="611560" y="404664"/>
            <a:ext cx="6912768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slide 6">
            <a:hlinkClick r:id="" action="ppaction://media"/>
            <a:extLst>
              <a:ext uri="{FF2B5EF4-FFF2-40B4-BE49-F238E27FC236}">
                <a16:creationId xmlns:a16="http://schemas.microsoft.com/office/drawing/2014/main" id="{6385C881-E99A-47BB-AB61-10A8F63628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4168" y="43651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126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20688"/>
            <a:ext cx="1724025" cy="2647950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3203848" y="260648"/>
            <a:ext cx="5544616" cy="3007990"/>
          </a:xfrm>
          <a:prstGeom prst="wedgeRoundRectCallout">
            <a:avLst>
              <a:gd name="adj1" fmla="val -69929"/>
              <a:gd name="adj2" fmla="val -7604"/>
              <a:gd name="adj3" fmla="val 16667"/>
            </a:avLst>
          </a:prstGeom>
          <a:solidFill>
            <a:srgbClr val="8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Ποιοι είναι οι ήρωες της ιστορίας που διαβάσαμε;</a:t>
            </a: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3200792" y="247472"/>
            <a:ext cx="5544616" cy="3007990"/>
          </a:xfrm>
          <a:prstGeom prst="wedgeRoundRectCallout">
            <a:avLst>
              <a:gd name="adj1" fmla="val -69929"/>
              <a:gd name="adj2" fmla="val -7604"/>
              <a:gd name="adj3" fmla="val 16667"/>
            </a:avLst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Υπάρχει κάποιος ήρωας που δε φέρθηκε σωστά;</a:t>
            </a:r>
          </a:p>
        </p:txBody>
      </p:sp>
      <p:sp>
        <p:nvSpPr>
          <p:cNvPr id="5" name="Επεξήγηση με στρογγυλεμένο παραλληλόγραμμο 4"/>
          <p:cNvSpPr/>
          <p:nvPr/>
        </p:nvSpPr>
        <p:spPr>
          <a:xfrm>
            <a:off x="3200792" y="236960"/>
            <a:ext cx="5544616" cy="3007990"/>
          </a:xfrm>
          <a:prstGeom prst="wedgeRoundRectCallout">
            <a:avLst>
              <a:gd name="adj1" fmla="val -69929"/>
              <a:gd name="adj2" fmla="val -7604"/>
              <a:gd name="adj3" fmla="val 16667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" sz="4800" dirty="0"/>
              <a:t>Μπορείς να πεις τι έγινε στην ιστορία με δικά σου λόγια;</a:t>
            </a:r>
          </a:p>
          <a:p>
            <a:pPr algn="ctr"/>
            <a:endParaRPr lang="en-US" sz="4800" dirty="0"/>
          </a:p>
        </p:txBody>
      </p:sp>
      <p:pic>
        <p:nvPicPr>
          <p:cNvPr id="1026" name="Picture 2" descr="Image result for microphone animated gif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48758"/>
            <a:ext cx="2375864" cy="2375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2767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3" y="3878943"/>
            <a:ext cx="1724025" cy="2647950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1383720" y="260647"/>
            <a:ext cx="6933703" cy="4475559"/>
          </a:xfrm>
          <a:prstGeom prst="wedgeRoundRectCallout">
            <a:avLst>
              <a:gd name="adj1" fmla="val -57348"/>
              <a:gd name="adj2" fmla="val 31012"/>
              <a:gd name="adj3" fmla="val 16667"/>
            </a:avLst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Ποια φράση επαναλάμβανε ο γέρος όταν ήθελε να ανεβεί στην κουκιά;</a:t>
            </a:r>
          </a:p>
        </p:txBody>
      </p:sp>
      <p:sp>
        <p:nvSpPr>
          <p:cNvPr id="4" name="Επεξήγηση με στρογγυλεμένο παραλληλόγραμμο 3"/>
          <p:cNvSpPr/>
          <p:nvPr/>
        </p:nvSpPr>
        <p:spPr>
          <a:xfrm>
            <a:off x="1365464" y="260647"/>
            <a:ext cx="7628447" cy="4799385"/>
          </a:xfrm>
          <a:prstGeom prst="wedgeRoundRectCallout">
            <a:avLst>
              <a:gd name="adj1" fmla="val -55038"/>
              <a:gd name="adj2" fmla="val 31589"/>
              <a:gd name="adj3" fmla="val 16667"/>
            </a:avLst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Ποια φράση επαναλάμβανε ο γέρος όταν ήθελε να κατεβεί από την κουκιά; </a:t>
            </a:r>
          </a:p>
        </p:txBody>
      </p:sp>
    </p:spTree>
    <p:extLst>
      <p:ext uri="{BB962C8B-B14F-4D97-AF65-F5344CB8AC3E}">
        <p14:creationId xmlns:p14="http://schemas.microsoft.com/office/powerpoint/2010/main" val="19858819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Εικόνα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6568" y="1772816"/>
            <a:ext cx="1724025" cy="2647950"/>
          </a:xfrm>
          <a:prstGeom prst="rect">
            <a:avLst/>
          </a:prstGeom>
        </p:spPr>
      </p:pic>
      <p:sp>
        <p:nvSpPr>
          <p:cNvPr id="3" name="Επεξήγηση με στρογγυλεμένο παραλληλόγραμμο 2"/>
          <p:cNvSpPr/>
          <p:nvPr/>
        </p:nvSpPr>
        <p:spPr>
          <a:xfrm>
            <a:off x="251520" y="548680"/>
            <a:ext cx="6692343" cy="4799385"/>
          </a:xfrm>
          <a:prstGeom prst="wedgeRoundRectCallout">
            <a:avLst>
              <a:gd name="adj1" fmla="val 54269"/>
              <a:gd name="adj2" fmla="val 2144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Αν βλέπατε τον ήλιο και το φεγγάρι να μαλώνουν , τι θα τους συμβουλεύατε για να γίνουν φίλοι; 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683568" y="5589240"/>
            <a:ext cx="655272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Γράψε την απάντηση στο πρόχειρο σ</a:t>
            </a:r>
            <a:r>
              <a:rPr lang="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ο</a:t>
            </a:r>
            <a:r>
              <a:rPr lang="" sz="2800" b="1" dirty="0">
                <a:solidFill>
                  <a:srgbClr val="FF0000"/>
                </a:solidFill>
              </a:rPr>
              <a:t>υ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l-G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τετράδιο.</a:t>
            </a:r>
          </a:p>
        </p:txBody>
      </p:sp>
    </p:spTree>
    <p:extLst>
      <p:ext uri="{BB962C8B-B14F-4D97-AF65-F5344CB8AC3E}">
        <p14:creationId xmlns:p14="http://schemas.microsoft.com/office/powerpoint/2010/main" val="3072670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291</TotalTime>
  <Words>455</Words>
  <Application>Microsoft Office PowerPoint</Application>
  <PresentationFormat>On-screen Show (4:3)</PresentationFormat>
  <Paragraphs>79</Paragraphs>
  <Slides>23</Slides>
  <Notes>12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Arial</vt:lpstr>
      <vt:lpstr>Calibri</vt:lpstr>
      <vt:lpstr>Θέμα του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Ιωάννα</dc:creator>
  <cp:lastModifiedBy>eirini christoforou</cp:lastModifiedBy>
  <cp:revision>48</cp:revision>
  <dcterms:created xsi:type="dcterms:W3CDTF">2014-02-19T17:42:25Z</dcterms:created>
  <dcterms:modified xsi:type="dcterms:W3CDTF">2020-04-06T07:26:14Z</dcterms:modified>
</cp:coreProperties>
</file>