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6" r:id="rId5"/>
    <p:sldId id="267" r:id="rId6"/>
    <p:sldId id="281" r:id="rId7"/>
    <p:sldId id="278" r:id="rId8"/>
    <p:sldId id="279" r:id="rId9"/>
    <p:sldId id="268" r:id="rId10"/>
    <p:sldId id="269" r:id="rId11"/>
    <p:sldId id="270" r:id="rId12"/>
    <p:sldId id="273" r:id="rId13"/>
    <p:sldId id="274" r:id="rId14"/>
    <p:sldId id="275" r:id="rId15"/>
    <p:sldId id="276" r:id="rId16"/>
    <p:sldId id="277" r:id="rId17"/>
    <p:sldId id="280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E77"/>
    <a:srgbClr val="0080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94" d="100"/>
          <a:sy n="94" d="100"/>
        </p:scale>
        <p:origin x="-129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D53E3-25C3-489F-BE83-5F981786BADE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17457-C731-4064-B771-CE020C7D10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583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7457-C731-4064-B771-CE020C7D101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24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7457-C731-4064-B771-CE020C7D101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83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7457-C731-4064-B771-CE020C7D1011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2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7457-C731-4064-B771-CE020C7D1011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19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7457-C731-4064-B771-CE020C7D1011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26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7457-C731-4064-B771-CE020C7D1011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4511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7457-C731-4064-B771-CE020C7D1011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28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7457-C731-4064-B771-CE020C7D1011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64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BC0-265C-4547-B3A8-D8B1DC9CD24D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779-FF0B-46A4-958C-409D99E6C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13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BC0-265C-4547-B3A8-D8B1DC9CD24D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779-FF0B-46A4-958C-409D99E6C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9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BC0-265C-4547-B3A8-D8B1DC9CD24D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779-FF0B-46A4-958C-409D99E6C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3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BC0-265C-4547-B3A8-D8B1DC9CD24D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779-FF0B-46A4-958C-409D99E6C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8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BC0-265C-4547-B3A8-D8B1DC9CD24D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779-FF0B-46A4-958C-409D99E6C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39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BC0-265C-4547-B3A8-D8B1DC9CD24D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779-FF0B-46A4-958C-409D99E6C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1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BC0-265C-4547-B3A8-D8B1DC9CD24D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779-FF0B-46A4-958C-409D99E6C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9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BC0-265C-4547-B3A8-D8B1DC9CD24D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779-FF0B-46A4-958C-409D99E6C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44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BC0-265C-4547-B3A8-D8B1DC9CD24D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779-FF0B-46A4-958C-409D99E6C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2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BC0-265C-4547-B3A8-D8B1DC9CD24D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779-FF0B-46A4-958C-409D99E6C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5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BC0-265C-4547-B3A8-D8B1DC9CD24D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779-FF0B-46A4-958C-409D99E6C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4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4BC0-265C-4547-B3A8-D8B1DC9CD24D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F779-FF0B-46A4-958C-409D99E6CD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521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755576" y="1412776"/>
            <a:ext cx="7884368" cy="2808312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" sz="5400" dirty="0" smtClean="0">
              <a:solidFill>
                <a:srgbClr val="7030A0"/>
              </a:solidFill>
            </a:endParaRPr>
          </a:p>
          <a:p>
            <a:r>
              <a:rPr lang="" sz="5400" dirty="0" smtClean="0">
                <a:solidFill>
                  <a:srgbClr val="7030A0"/>
                </a:solidFill>
                <a:latin typeface="Comic Sans MS" pitchFamily="66" charset="0"/>
              </a:rPr>
              <a:t>Αποσπάσματα </a:t>
            </a:r>
            <a:r>
              <a:rPr lang="" sz="5400" dirty="0">
                <a:solidFill>
                  <a:srgbClr val="7030A0"/>
                </a:solidFill>
                <a:latin typeface="Comic Sans MS" pitchFamily="66" charset="0"/>
              </a:rPr>
              <a:t>από την Πασχαλινή Ενότητα του Βιβλίου</a:t>
            </a:r>
          </a:p>
          <a:p>
            <a:endParaRPr lang="el-GR" sz="5400" b="1" dirty="0">
              <a:solidFill>
                <a:srgbClr val="7030A0"/>
              </a:solidFill>
            </a:endParaRPr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475656" y="5857892"/>
            <a:ext cx="5976664" cy="863583"/>
          </a:xfrm>
        </p:spPr>
        <p:txBody>
          <a:bodyPr/>
          <a:lstStyle/>
          <a:p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7" y="476672"/>
            <a:ext cx="2352262" cy="3024336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375571" y="404664"/>
            <a:ext cx="329910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τ</a:t>
            </a:r>
            <a:r>
              <a:rPr lang="el-GR" sz="5400" b="1" cap="none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ο αυγό</a:t>
            </a:r>
          </a:p>
          <a:p>
            <a:pPr algn="ctr"/>
            <a:r>
              <a:rPr lang="el-G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του αυγού</a:t>
            </a:r>
          </a:p>
          <a:p>
            <a:pPr algn="ctr"/>
            <a:r>
              <a:rPr lang="el-GR" sz="5400" b="1" cap="none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το αυγό</a:t>
            </a:r>
          </a:p>
          <a:p>
            <a:pPr algn="ctr"/>
            <a:r>
              <a:rPr lang="el-G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αυγό</a:t>
            </a:r>
            <a:endParaRPr lang="el-GR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4293096"/>
            <a:ext cx="1665324" cy="2441313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3030206" y="4293096"/>
            <a:ext cx="5854824" cy="2035847"/>
          </a:xfrm>
          <a:prstGeom prst="wedgeRoundRectCallout">
            <a:avLst>
              <a:gd name="adj1" fmla="val -58317"/>
              <a:gd name="adj2" fmla="val -10931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μάθουμε να το </a:t>
            </a:r>
            <a:r>
              <a:rPr lang="el-GR" sz="5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κλίνουμε</a:t>
            </a:r>
            <a:r>
              <a:rPr lang="" sz="5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5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μαζί.</a:t>
            </a:r>
            <a:endParaRPr lang="el-GR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568879" y="444728"/>
            <a:ext cx="349211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τα</a:t>
            </a:r>
            <a:r>
              <a:rPr lang="el-GR" sz="5400" b="1" cap="none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αυγά</a:t>
            </a:r>
          </a:p>
          <a:p>
            <a:pPr algn="ctr"/>
            <a:r>
              <a:rPr lang="el-G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των αυγών</a:t>
            </a:r>
          </a:p>
          <a:p>
            <a:pPr algn="ctr"/>
            <a:r>
              <a:rPr lang="el-GR" sz="5400" b="1" cap="none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τα αυγά</a:t>
            </a:r>
          </a:p>
          <a:p>
            <a:pPr algn="ctr"/>
            <a:r>
              <a:rPr lang="el-G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αυγά</a:t>
            </a:r>
            <a:endParaRPr lang="el-GR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34790" y="5513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5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03565"/>
            <a:ext cx="6073233" cy="2448272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683568" y="260648"/>
            <a:ext cx="7344816" cy="2592288"/>
          </a:xfrm>
          <a:prstGeom prst="wedgeRoundRectCallout">
            <a:avLst>
              <a:gd name="adj1" fmla="val 2282"/>
              <a:gd name="adj2" fmla="val 85591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" sz="5400" dirty="0"/>
              <a:t>έψου</a:t>
            </a:r>
            <a:endParaRPr lang="el-GR" sz="5400" dirty="0"/>
          </a:p>
          <a:p>
            <a:pPr algn="ctr"/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άλλα ουδέτερα ουσιαστικά σε –</a:t>
            </a: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1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2736304" cy="348878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49638" y="764704"/>
            <a:ext cx="39612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τ</a:t>
            </a:r>
            <a:r>
              <a:rPr lang="el-GR" sz="7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ο καλάθι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37" y="4184963"/>
            <a:ext cx="1665324" cy="2441313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3491880" y="2060848"/>
            <a:ext cx="5292080" cy="2444404"/>
          </a:xfrm>
          <a:prstGeom prst="wedgeRoundRectCallout">
            <a:avLst>
              <a:gd name="adj1" fmla="val 20484"/>
              <a:gd name="adj2" fmla="val 65969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μέρος του λόγου είναι το καλάθι;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0" y="116632"/>
            <a:ext cx="6477992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Ουδέτερο ουσιαστικό</a:t>
            </a:r>
          </a:p>
        </p:txBody>
      </p:sp>
    </p:spTree>
    <p:extLst>
      <p:ext uri="{BB962C8B-B14F-4D97-AF65-F5344CB8AC3E}">
        <p14:creationId xmlns:p14="http://schemas.microsoft.com/office/powerpoint/2010/main" val="1178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2777060"/>
            <a:ext cx="1515326" cy="2221421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0" y="188640"/>
            <a:ext cx="8892480" cy="2952328"/>
          </a:xfrm>
          <a:prstGeom prst="wedgeRoundRectCallout">
            <a:avLst>
              <a:gd name="adj1" fmla="val -28749"/>
              <a:gd name="adj2" fmla="val 58034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</a:t>
            </a:r>
            <a:r>
              <a:rPr lang="el-GR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η </a:t>
            </a:r>
            <a:r>
              <a:rPr lang="el-GR" sz="5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διαφορά</a:t>
            </a:r>
            <a:r>
              <a:rPr lang="" sz="5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" sz="5400" dirty="0"/>
              <a:t>του ουδέτερου ουσιαστικού : </a:t>
            </a:r>
            <a:endParaRPr lang="" sz="5400" dirty="0" smtClean="0"/>
          </a:p>
          <a:p>
            <a:pPr algn="ctr"/>
            <a:r>
              <a:rPr lang="" sz="5400" dirty="0" smtClean="0"/>
              <a:t>το </a:t>
            </a:r>
            <a:r>
              <a:rPr lang="" sz="5400" dirty="0"/>
              <a:t>αυγό  - το καλάθι ;</a:t>
            </a:r>
            <a:endParaRPr lang="el-GR" sz="5400" dirty="0"/>
          </a:p>
          <a:p>
            <a:pPr algn="ctr"/>
            <a:r>
              <a:rPr lang="el-GR" sz="5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l-GR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57" y="4293094"/>
            <a:ext cx="1921395" cy="2449779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6111877" y="3140968"/>
            <a:ext cx="3017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τ</a:t>
            </a:r>
            <a:r>
              <a:rPr lang="el-G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ο καλάθι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66421"/>
            <a:ext cx="1770574" cy="2276451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3059832" y="3358426"/>
            <a:ext cx="250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τ</a:t>
            </a:r>
            <a:r>
              <a:rPr lang="el-GR" sz="5400" b="1" cap="none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ο αυγό</a:t>
            </a: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14375" y="188640"/>
            <a:ext cx="8892480" cy="2952328"/>
          </a:xfrm>
          <a:prstGeom prst="wedgeRoundRectCallout">
            <a:avLst>
              <a:gd name="adj1" fmla="val -28749"/>
              <a:gd name="adj2" fmla="val 58034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 σωστά! Το ένα τελειώνει σε –ο ενώ το άλλο σε –ι. </a:t>
            </a:r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-9785" y="188640"/>
            <a:ext cx="8892480" cy="2952328"/>
          </a:xfrm>
          <a:prstGeom prst="wedgeRoundRectCallout">
            <a:avLst>
              <a:gd name="adj1" fmla="val -28749"/>
              <a:gd name="adj2" fmla="val 5803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Γνωρίζετε άλλα ουδέτερα ουσιαστικά σε –ι;</a:t>
            </a:r>
          </a:p>
        </p:txBody>
      </p:sp>
    </p:spTree>
    <p:extLst>
      <p:ext uri="{BB962C8B-B14F-4D97-AF65-F5344CB8AC3E}">
        <p14:creationId xmlns:p14="http://schemas.microsoft.com/office/powerpoint/2010/main" val="29926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7504" y="3245055"/>
            <a:ext cx="416909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τ</a:t>
            </a:r>
            <a:r>
              <a:rPr lang="el-G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ο καλάθι</a:t>
            </a:r>
          </a:p>
          <a:p>
            <a:pPr algn="ctr"/>
            <a:r>
              <a:rPr lang="el-G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του καλαθιού</a:t>
            </a:r>
          </a:p>
          <a:p>
            <a:pPr algn="ctr"/>
            <a:r>
              <a:rPr lang="el-G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το καλάθι</a:t>
            </a:r>
          </a:p>
          <a:p>
            <a:pPr algn="ctr"/>
            <a:r>
              <a:rPr lang="el-G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καλάθι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671061" y="3212976"/>
            <a:ext cx="428918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τα</a:t>
            </a:r>
            <a:r>
              <a:rPr lang="el-G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καλάθια</a:t>
            </a:r>
          </a:p>
          <a:p>
            <a:pPr algn="ctr"/>
            <a:r>
              <a:rPr lang="el-G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των καλαθιών</a:t>
            </a:r>
          </a:p>
          <a:p>
            <a:pPr algn="ctr"/>
            <a:r>
              <a:rPr lang="el-G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τα καλάθια</a:t>
            </a:r>
          </a:p>
          <a:p>
            <a:pPr algn="ctr"/>
            <a:r>
              <a:rPr lang="el-G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καλάθια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" y="548680"/>
            <a:ext cx="1921395" cy="244977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854" y="710899"/>
            <a:ext cx="1921395" cy="244977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95" y="710900"/>
            <a:ext cx="1921395" cy="2449779"/>
          </a:xfrm>
          <a:prstGeom prst="rect">
            <a:avLst/>
          </a:prstGeom>
        </p:spPr>
      </p:pic>
      <p:sp>
        <p:nvSpPr>
          <p:cNvPr id="7" name="Επεξήγηση με στρογγυλεμένο παραλληλόγραμμο 4"/>
          <p:cNvSpPr/>
          <p:nvPr/>
        </p:nvSpPr>
        <p:spPr>
          <a:xfrm>
            <a:off x="2051720" y="44624"/>
            <a:ext cx="3374775" cy="3200431"/>
          </a:xfrm>
          <a:prstGeom prst="wedgeRoundRectCallout">
            <a:avLst>
              <a:gd name="adj1" fmla="val 4604"/>
              <a:gd name="adj2" fmla="val 64941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μάθουμε να το </a:t>
            </a:r>
            <a:r>
              <a:rPr lang="el-GR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κλίνουμε</a:t>
            </a:r>
            <a:r>
              <a:rPr lang="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μαζί.</a:t>
            </a:r>
            <a:endParaRPr lang="el-GR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23532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064568" cy="1560624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935" y="0"/>
            <a:ext cx="4785089" cy="1554858"/>
          </a:xfrm>
          <a:prstGeom prst="wedgeRoundRectCallout">
            <a:avLst>
              <a:gd name="adj1" fmla="val 72878"/>
              <a:gd name="adj2" fmla="val -4339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Κοιτάξτε κι εδώ.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322988" y="1988840"/>
            <a:ext cx="414498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το παγωτό</a:t>
            </a:r>
          </a:p>
          <a:p>
            <a:pPr algn="ctr"/>
            <a:r>
              <a:rPr lang="el-G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το φαγητό</a:t>
            </a:r>
          </a:p>
          <a:p>
            <a:pPr algn="ctr"/>
            <a:r>
              <a:rPr lang="el-GR" sz="5400" b="1" cap="none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το δάχτυλο</a:t>
            </a:r>
          </a:p>
          <a:p>
            <a:pPr algn="ctr"/>
            <a:r>
              <a:rPr lang="el-G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το παράθυρο</a:t>
            </a:r>
          </a:p>
          <a:p>
            <a:pPr algn="ctr"/>
            <a:r>
              <a:rPr lang="el-GR" sz="5400" b="1" cap="none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το φορτηγό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190767" y="2141240"/>
            <a:ext cx="371403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το ποντίκι</a:t>
            </a:r>
          </a:p>
          <a:p>
            <a:pPr algn="ctr"/>
            <a:r>
              <a:rPr lang="el-GR" sz="5400" b="1" cap="none" spc="50" dirty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το σπίτι</a:t>
            </a:r>
          </a:p>
          <a:p>
            <a:pPr algn="ctr"/>
            <a:r>
              <a:rPr lang="el-GR" sz="5400" b="1" spc="50" dirty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το μανίκι</a:t>
            </a:r>
          </a:p>
          <a:p>
            <a:pPr algn="ctr"/>
            <a:r>
              <a:rPr lang="el-GR" sz="5400" b="1" cap="none" spc="50" dirty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το χαλίκι</a:t>
            </a:r>
          </a:p>
          <a:p>
            <a:pPr algn="ctr"/>
            <a:r>
              <a:rPr lang="el-GR" sz="5400" b="1" spc="50" dirty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το σκουλήκι</a:t>
            </a:r>
          </a:p>
          <a:p>
            <a:pPr algn="ctr"/>
            <a:endParaRPr lang="el-GR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2935" y="0"/>
            <a:ext cx="5035432" cy="1554858"/>
          </a:xfrm>
          <a:prstGeom prst="wedgeRoundRectCallout">
            <a:avLst>
              <a:gd name="adj1" fmla="val 72878"/>
              <a:gd name="adj2" fmla="val -433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παρατηρείτε;</a:t>
            </a: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-24974" y="0"/>
            <a:ext cx="7377377" cy="1554858"/>
          </a:xfrm>
          <a:prstGeom prst="wedgeRoundRectCallout">
            <a:avLst>
              <a:gd name="adj1" fmla="val 53382"/>
              <a:gd name="adj2" fmla="val -1057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Μπορούμε να βγάλουμε έναν κανόνα;</a:t>
            </a:r>
          </a:p>
        </p:txBody>
      </p:sp>
    </p:spTree>
    <p:extLst>
      <p:ext uri="{BB962C8B-B14F-4D97-AF65-F5344CB8AC3E}">
        <p14:creationId xmlns:p14="http://schemas.microsoft.com/office/powerpoint/2010/main" val="6955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80544"/>
            <a:ext cx="1064568" cy="1560624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-24975" y="3356992"/>
            <a:ext cx="6973239" cy="1584176"/>
          </a:xfrm>
          <a:prstGeom prst="wedgeRoundRectCallout">
            <a:avLst>
              <a:gd name="adj1" fmla="val 53382"/>
              <a:gd name="adj2" fmla="val -10576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ουδέτερα ουσιαστικά σε –ι γράφονται με γιώτα.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94128"/>
            <a:ext cx="1064568" cy="1560624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766623" y="116632"/>
            <a:ext cx="7038297" cy="1838120"/>
          </a:xfrm>
          <a:prstGeom prst="wedgeRoundRectCallout">
            <a:avLst>
              <a:gd name="adj1" fmla="val -53851"/>
              <a:gd name="adj2" fmla="val 2990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ουδέτερα ουσιαστικά σε –ο γράφονται με όμικρον.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00" y="5073445"/>
            <a:ext cx="511963" cy="1516928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979712" y="5229200"/>
            <a:ext cx="53810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το λουλούδ</a:t>
            </a:r>
            <a:r>
              <a:rPr lang="el-GR" sz="8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ι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2108" y="1978804"/>
            <a:ext cx="1987784" cy="1420955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3223432" y="2003547"/>
            <a:ext cx="55924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το λεωφορεί</a:t>
            </a:r>
            <a:r>
              <a:rPr lang="el-GR" sz="72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</a:t>
            </a:r>
          </a:p>
        </p:txBody>
      </p:sp>
    </p:spTree>
    <p:extLst>
      <p:ext uri="{BB962C8B-B14F-4D97-AF65-F5344CB8AC3E}">
        <p14:creationId xmlns:p14="http://schemas.microsoft.com/office/powerpoint/2010/main" val="1239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1520" y="476672"/>
            <a:ext cx="3816424" cy="3240360"/>
          </a:xfrm>
          <a:prstGeom prst="cloudCallout">
            <a:avLst>
              <a:gd name="adj1" fmla="val 75271"/>
              <a:gd name="adj2" fmla="val 43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Τώρα πήγαινε να λύσεις το φύλλο εργασίας αστεράκι μου ! </a:t>
            </a:r>
          </a:p>
        </p:txBody>
      </p:sp>
      <p:pic>
        <p:nvPicPr>
          <p:cNvPr id="2052" name="Picture 4" descr="Animation Student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63817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7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9"/>
            <a:ext cx="9143999" cy="64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4355976" y="332657"/>
            <a:ext cx="4248472" cy="2376264"/>
          </a:xfrm>
          <a:prstGeom prst="wedgeRoundRectCallout">
            <a:avLst>
              <a:gd name="adj1" fmla="val 11762"/>
              <a:gd name="adj2" fmla="val 5759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είδους κειμένου έχουμε; Μήπως είναι παραμύθι;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0968"/>
            <a:ext cx="3324733" cy="1340283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4355976" y="332657"/>
            <a:ext cx="4248472" cy="2376264"/>
          </a:xfrm>
          <a:prstGeom prst="wedgeRoundRectCallout">
            <a:avLst>
              <a:gd name="adj1" fmla="val 11762"/>
              <a:gd name="adj2" fmla="val 57592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τι χρησιμεύει;</a:t>
            </a: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4355976" y="297593"/>
            <a:ext cx="4248472" cy="2376264"/>
          </a:xfrm>
          <a:prstGeom prst="wedgeRoundRectCallout">
            <a:avLst>
              <a:gd name="adj1" fmla="val 11762"/>
              <a:gd name="adj2" fmla="val 5759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μπορούσαμε να φτιάξουμε αυτό που λέει;</a:t>
            </a:r>
          </a:p>
        </p:txBody>
      </p:sp>
      <p:sp>
        <p:nvSpPr>
          <p:cNvPr id="8" name="Επεξήγηση με στρογγυλεμένο παραλληλόγραμμο 3"/>
          <p:cNvSpPr/>
          <p:nvPr/>
        </p:nvSpPr>
        <p:spPr>
          <a:xfrm>
            <a:off x="4643118" y="3645024"/>
            <a:ext cx="4248472" cy="2376264"/>
          </a:xfrm>
          <a:prstGeom prst="wedgeRoundRectCallout">
            <a:avLst>
              <a:gd name="adj1" fmla="val 11762"/>
              <a:gd name="adj2" fmla="val 5759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sz="4000" dirty="0"/>
              <a:t>Καλά το καταλάβατε! </a:t>
            </a:r>
            <a:endParaRPr lang="" sz="4000" dirty="0" smtClean="0"/>
          </a:p>
          <a:p>
            <a:pPr algn="ctr"/>
            <a:r>
              <a:rPr lang="" sz="4000" b="1" dirty="0" smtClean="0">
                <a:solidFill>
                  <a:schemeClr val="tx1"/>
                </a:solidFill>
              </a:rPr>
              <a:t>Είναι </a:t>
            </a:r>
            <a:r>
              <a:rPr lang="" sz="4000" b="1" dirty="0">
                <a:solidFill>
                  <a:schemeClr val="tx1"/>
                </a:solidFill>
              </a:rPr>
              <a:t>οδηγίες!</a:t>
            </a:r>
            <a:endParaRPr lang="el-G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58"/>
          <a:stretch/>
        </p:blipFill>
        <p:spPr bwMode="auto">
          <a:xfrm>
            <a:off x="0" y="109539"/>
            <a:ext cx="4959927" cy="64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56314"/>
            <a:ext cx="2952328" cy="4420598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4211960" y="0"/>
            <a:ext cx="4932039" cy="2348880"/>
          </a:xfrm>
          <a:prstGeom prst="wedgeRoundRectCallout">
            <a:avLst>
              <a:gd name="adj1" fmla="val 11762"/>
              <a:gd name="adj2" fmla="val 57592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κείμενό μας αποτελείται από δύο μέρη. Ποια είναι αυτά;</a:t>
            </a:r>
          </a:p>
        </p:txBody>
      </p:sp>
      <p:sp>
        <p:nvSpPr>
          <p:cNvPr id="5" name="Στρογγυλεμένο ορθογώνιο 4"/>
          <p:cNvSpPr/>
          <p:nvPr/>
        </p:nvSpPr>
        <p:spPr>
          <a:xfrm rot="21349522">
            <a:off x="539552" y="1174440"/>
            <a:ext cx="3816424" cy="1534480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/>
          <p:cNvSpPr/>
          <p:nvPr/>
        </p:nvSpPr>
        <p:spPr>
          <a:xfrm rot="21358817">
            <a:off x="559100" y="2844929"/>
            <a:ext cx="3816424" cy="218756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4211959" y="0"/>
            <a:ext cx="4932039" cy="2348880"/>
          </a:xfrm>
          <a:prstGeom prst="wedgeRoundRectCallout">
            <a:avLst>
              <a:gd name="adj1" fmla="val 11762"/>
              <a:gd name="adj2" fmla="val 57592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τι χρησιμεύει κάθε μέρος;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503787" y="712775"/>
            <a:ext cx="1887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υλικα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295160" y="2713854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οδηγιεσ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9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3825"/>
            <a:ext cx="908685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67" y="468331"/>
            <a:ext cx="3324733" cy="1340283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395536" y="0"/>
            <a:ext cx="4805326" cy="1808614"/>
          </a:xfrm>
          <a:prstGeom prst="wedgeRoundRectCallout">
            <a:avLst>
              <a:gd name="adj1" fmla="val 54433"/>
              <a:gd name="adj2" fmla="val 1775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είδους κειμένου έχουμε εδώ;</a:t>
            </a: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395536" y="0"/>
            <a:ext cx="4805326" cy="1808614"/>
          </a:xfrm>
          <a:prstGeom prst="wedgeRoundRectCallout">
            <a:avLst>
              <a:gd name="adj1" fmla="val 54433"/>
              <a:gd name="adj2" fmla="val 17758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Μπορείτε να εντοπίσετε κι εδώ τα δυο μέρη του;</a:t>
            </a: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539551" y="1790524"/>
            <a:ext cx="2258647" cy="2790604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3463720" y="2335219"/>
            <a:ext cx="5500767" cy="3326029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724897" y="1636105"/>
            <a:ext cx="1887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υλικα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909098" y="1790524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οδηγιεσ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3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3825"/>
            <a:ext cx="908685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67" y="468331"/>
            <a:ext cx="3324733" cy="1340283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-33090" y="27235"/>
            <a:ext cx="5685210" cy="1889597"/>
          </a:xfrm>
          <a:prstGeom prst="wedgeRoundRectCallout">
            <a:avLst>
              <a:gd name="adj1" fmla="val 54433"/>
              <a:gd name="adj2" fmla="val 17758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Χρωματίζουμε πράσινες τις λέξεις που μας δείχνουν τα υλικά.</a:t>
            </a: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-33090" y="11179"/>
            <a:ext cx="5685210" cy="1889597"/>
          </a:xfrm>
          <a:prstGeom prst="wedgeRoundRectCallout">
            <a:avLst>
              <a:gd name="adj1" fmla="val 54433"/>
              <a:gd name="adj2" fmla="val 1775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Χρωματίζουμε κόκκινες τις λέξεις που μας δείχνουν τι να κάνουμε.</a:t>
            </a: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734698" y="2420888"/>
            <a:ext cx="1677062" cy="288032"/>
          </a:xfrm>
          <a:prstGeom prst="roundRect">
            <a:avLst/>
          </a:prstGeom>
          <a:solidFill>
            <a:srgbClr val="00FF00">
              <a:alpha val="50196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663110" y="3429000"/>
            <a:ext cx="1892665" cy="288032"/>
          </a:xfrm>
          <a:prstGeom prst="roundRect">
            <a:avLst/>
          </a:prstGeom>
          <a:solidFill>
            <a:srgbClr val="00FF00">
              <a:alpha val="50196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642387" y="3789040"/>
            <a:ext cx="1512168" cy="288032"/>
          </a:xfrm>
          <a:prstGeom prst="roundRect">
            <a:avLst/>
          </a:prstGeom>
          <a:solidFill>
            <a:srgbClr val="00FF00">
              <a:alpha val="50196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663111" y="4077072"/>
            <a:ext cx="1512168" cy="288032"/>
          </a:xfrm>
          <a:prstGeom prst="roundRect">
            <a:avLst/>
          </a:prstGeom>
          <a:solidFill>
            <a:srgbClr val="00FF00">
              <a:alpha val="50196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734698" y="2759579"/>
            <a:ext cx="1677062" cy="341637"/>
          </a:xfrm>
          <a:prstGeom prst="roundRect">
            <a:avLst/>
          </a:prstGeom>
          <a:solidFill>
            <a:srgbClr val="00FF00">
              <a:alpha val="50196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734698" y="3101217"/>
            <a:ext cx="1677062" cy="288032"/>
          </a:xfrm>
          <a:prstGeom prst="roundRect">
            <a:avLst/>
          </a:prstGeom>
          <a:solidFill>
            <a:srgbClr val="00FF00">
              <a:alpha val="50196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3733469" y="2564904"/>
            <a:ext cx="1677062" cy="365493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3733469" y="3245233"/>
            <a:ext cx="1677062" cy="365493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3664197" y="3855595"/>
            <a:ext cx="1339851" cy="365493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3733469" y="4581128"/>
            <a:ext cx="990932" cy="365493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6444208" y="4581127"/>
            <a:ext cx="1245014" cy="365493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Επεξήγηση με στρογγυλεμένο παραλληλόγραμμο 7"/>
          <p:cNvSpPr/>
          <p:nvPr/>
        </p:nvSpPr>
        <p:spPr>
          <a:xfrm>
            <a:off x="0" y="-35968"/>
            <a:ext cx="6444208" cy="2348880"/>
          </a:xfrm>
          <a:prstGeom prst="wedgeRoundRectCallout">
            <a:avLst>
              <a:gd name="adj1" fmla="val 56345"/>
              <a:gd name="adj2" fmla="val 5547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μέρη του λόγου είναι όλες αυτές οι λέξεις;</a:t>
            </a:r>
          </a:p>
        </p:txBody>
      </p:sp>
      <p:pic>
        <p:nvPicPr>
          <p:cNvPr id="18" name="Picture 8" descr="Chick in an Easter E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50022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Επεξήγηση με στρογγυλεμένο παραλληλόγραμμο 5"/>
          <p:cNvSpPr/>
          <p:nvPr/>
        </p:nvSpPr>
        <p:spPr>
          <a:xfrm>
            <a:off x="4932040" y="332656"/>
            <a:ext cx="4067944" cy="3600400"/>
          </a:xfrm>
          <a:prstGeom prst="wedgeRoundRectCallout">
            <a:avLst>
              <a:gd name="adj1" fmla="val -60419"/>
              <a:gd name="adj2" fmla="val -17464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Οι λέξεις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που μου λένε τι να κάνω είναι όλες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ρήματα</a:t>
            </a:r>
            <a:r>
              <a:rPr lang="el-GR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1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51520" y="332656"/>
            <a:ext cx="4248472" cy="3240360"/>
          </a:xfrm>
          <a:prstGeom prst="wedgeEllipseCallout">
            <a:avLst>
              <a:gd name="adj1" fmla="val 38081"/>
              <a:gd name="adj2" fmla="val 646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Σου επισυνάπτω μια πασχαλινή καρτούλα </a:t>
            </a:r>
            <a:r>
              <a:rPr lang="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</a:t>
            </a:r>
            <a:r>
              <a:rPr lang="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θες </a:t>
            </a:r>
            <a:r>
              <a:rPr lang="el-G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φτιάξεις 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την δασκάλα και τους συμμαθητές σου, τώρα που είμαστε μακριά!</a:t>
            </a:r>
          </a:p>
        </p:txBody>
      </p:sp>
      <p:pic>
        <p:nvPicPr>
          <p:cNvPr id="3074" name="Picture 2" descr="Vector Stock - Happy easter card. Clipart Illustration gg83794658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8"/>
          <a:stretch/>
        </p:blipFill>
        <p:spPr bwMode="auto">
          <a:xfrm>
            <a:off x="4836646" y="2204864"/>
            <a:ext cx="4286250" cy="412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3203848" y="2924944"/>
            <a:ext cx="504056" cy="504056"/>
          </a:xfrm>
          <a:prstGeom prst="smileyFac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6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9108504" cy="593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" y="0"/>
            <a:ext cx="11715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6527" y="419100"/>
            <a:ext cx="666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Ασκήσεις από Τετράδιο Εργασιών (γ’ τεύχος)</a:t>
            </a:r>
          </a:p>
        </p:txBody>
      </p:sp>
    </p:spTree>
    <p:extLst>
      <p:ext uri="{BB962C8B-B14F-4D97-AF65-F5344CB8AC3E}">
        <p14:creationId xmlns:p14="http://schemas.microsoft.com/office/powerpoint/2010/main" val="30455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90364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8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2490654" cy="320226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509289" y="664714"/>
            <a:ext cx="42791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9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τ</a:t>
            </a:r>
            <a:r>
              <a:rPr lang="el-GR" sz="9600" b="1" cap="none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ο αυγό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4293096"/>
            <a:ext cx="1665324" cy="2441313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3030206" y="4293096"/>
            <a:ext cx="5854824" cy="2035847"/>
          </a:xfrm>
          <a:prstGeom prst="wedgeRoundRectCallout">
            <a:avLst>
              <a:gd name="adj1" fmla="val -58317"/>
              <a:gd name="adj2" fmla="val -10931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μέρος του λόγου είναι;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2501376" y="203049"/>
            <a:ext cx="659982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spc="5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Ουδέτερο ουσιαστικό</a:t>
            </a:r>
            <a:endParaRPr lang="el-GR" sz="5400" b="1" cap="none" spc="5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339</Words>
  <Application>Microsoft Office PowerPoint</Application>
  <PresentationFormat>On-screen Show (4:3)</PresentationFormat>
  <Paragraphs>82</Paragraphs>
  <Slides>17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Ιωάννα</dc:creator>
  <cp:lastModifiedBy>User</cp:lastModifiedBy>
  <cp:revision>42</cp:revision>
  <dcterms:created xsi:type="dcterms:W3CDTF">2014-04-02T15:16:09Z</dcterms:created>
  <dcterms:modified xsi:type="dcterms:W3CDTF">2020-04-10T10:58:45Z</dcterms:modified>
</cp:coreProperties>
</file>